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6.xml" ContentType="application/vnd.openxmlformats-officedocument.presentationml.notesSlide+xml"/>
  <Override PartName="/ppt/charts/chart2.xml" ContentType="application/vnd.openxmlformats-officedocument.drawingml.chart+xml"/>
  <Override PartName="/ppt/theme/themeOverride2.xml" ContentType="application/vnd.openxmlformats-officedocument.themeOverr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7"/>
  </p:notesMasterIdLst>
  <p:handoutMasterIdLst>
    <p:handoutMasterId r:id="rId18"/>
  </p:handoutMasterIdLst>
  <p:sldIdLst>
    <p:sldId id="256" r:id="rId2"/>
    <p:sldId id="273" r:id="rId3"/>
    <p:sldId id="269" r:id="rId4"/>
    <p:sldId id="257" r:id="rId5"/>
    <p:sldId id="280" r:id="rId6"/>
    <p:sldId id="270" r:id="rId7"/>
    <p:sldId id="274" r:id="rId8"/>
    <p:sldId id="275" r:id="rId9"/>
    <p:sldId id="276" r:id="rId10"/>
    <p:sldId id="277" r:id="rId11"/>
    <p:sldId id="278" r:id="rId12"/>
    <p:sldId id="279" r:id="rId13"/>
    <p:sldId id="271" r:id="rId14"/>
    <p:sldId id="272" r:id="rId15"/>
    <p:sldId id="258" r:id="rId16"/>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pos="3839" userDrawn="1">
          <p15:clr>
            <a:srgbClr val="A4A3A4"/>
          </p15:clr>
        </p15:guide>
        <p15:guide id="2" orient="horz" pos="2160" userDrawn="1">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6E25E649-3F16-4E02-A733-19D2CDBF48F0}">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652" autoAdjust="0"/>
    <p:restoredTop sz="95274" autoAdjust="0"/>
  </p:normalViewPr>
  <p:slideViewPr>
    <p:cSldViewPr>
      <p:cViewPr>
        <p:scale>
          <a:sx n="94" d="100"/>
          <a:sy n="94" d="100"/>
        </p:scale>
        <p:origin x="-72" y="-58"/>
      </p:cViewPr>
      <p:guideLst>
        <p:guide orient="horz" pos="2160"/>
        <p:guide pos="3839"/>
      </p:guideLst>
    </p:cSldViewPr>
  </p:slideViewPr>
  <p:notesTextViewPr>
    <p:cViewPr>
      <p:scale>
        <a:sx n="1" d="1"/>
        <a:sy n="1" d="1"/>
      </p:scale>
      <p:origin x="0" y="0"/>
    </p:cViewPr>
  </p:notesTextViewPr>
  <p:notesViewPr>
    <p:cSldViewPr showGuides="1">
      <p:cViewPr varScale="1">
        <p:scale>
          <a:sx n="52" d="100"/>
          <a:sy n="52" d="100"/>
        </p:scale>
        <p:origin x="2664" y="3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zh-HK"/>
  <c:roundedCorners val="0"/>
  <mc:AlternateContent xmlns:mc="http://schemas.openxmlformats.org/markup-compatibility/2006">
    <mc:Choice xmlns:c14="http://schemas.microsoft.com/office/drawing/2007/8/2/chart" Requires="c14">
      <c14:style val="103"/>
    </mc:Choice>
    <mc:Fallback>
      <c:style val="3"/>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8.2848498104403617E-2"/>
          <c:y val="6.047814668873195E-2"/>
          <c:w val="0.90634903275979395"/>
          <c:h val="0.83603213613885008"/>
        </c:manualLayout>
      </c:layout>
      <c:barChart>
        <c:barDir val="col"/>
        <c:grouping val="clustered"/>
        <c:varyColors val="0"/>
        <c:ser>
          <c:idx val="1"/>
          <c:order val="0"/>
          <c:tx>
            <c:strRef>
              <c:f>工作表2!$B$1</c:f>
              <c:strCache>
                <c:ptCount val="1"/>
                <c:pt idx="0">
                  <c:v>Count</c:v>
                </c:pt>
              </c:strCache>
            </c:strRef>
          </c:tx>
          <c:invertIfNegative val="0"/>
          <c:dLbls>
            <c:dLbl>
              <c:idx val="0"/>
              <c:layout/>
              <c:tx>
                <c:rich>
                  <a:bodyPr/>
                  <a:lstStyle/>
                  <a:p>
                    <a:r>
                      <a:rPr lang="en-US" sz="1200" dirty="0">
                        <a:latin typeface="Georgia" panose="02040502050405020303" pitchFamily="18" charset="0"/>
                      </a:rPr>
                      <a:t>2</a:t>
                    </a:r>
                  </a:p>
                  <a:p>
                    <a:r>
                      <a:rPr lang="en-US" sz="1200" dirty="0" smtClean="0">
                        <a:latin typeface="Georgia" panose="02040502050405020303" pitchFamily="18" charset="0"/>
                      </a:rPr>
                      <a:t>(2%)</a:t>
                    </a:r>
                    <a:endParaRPr lang="en-US" dirty="0"/>
                  </a:p>
                </c:rich>
              </c:tx>
              <c:dLblPos val="outEnd"/>
              <c:showLegendKey val="0"/>
              <c:showVal val="1"/>
              <c:showCatName val="0"/>
              <c:showSerName val="0"/>
              <c:showPercent val="0"/>
              <c:showBubbleSize val="0"/>
              <c:extLst>
                <c:ext xmlns:c15="http://schemas.microsoft.com/office/drawing/2012/chart" uri="{CE6537A1-D6FC-4f65-9D91-7224C49458BB}">
                  <c15:layout/>
                </c:ext>
              </c:extLst>
            </c:dLbl>
            <c:dLbl>
              <c:idx val="1"/>
              <c:layout/>
              <c:tx>
                <c:rich>
                  <a:bodyPr/>
                  <a:lstStyle/>
                  <a:p>
                    <a:r>
                      <a:rPr lang="en-US" sz="1200">
                        <a:latin typeface="Georgia" panose="02040502050405020303" pitchFamily="18" charset="0"/>
                      </a:rPr>
                      <a:t>1</a:t>
                    </a:r>
                  </a:p>
                  <a:p>
                    <a:r>
                      <a:rPr lang="en-US" sz="1200">
                        <a:latin typeface="Georgia" panose="02040502050405020303" pitchFamily="18" charset="0"/>
                      </a:rPr>
                      <a:t>(1%)</a:t>
                    </a:r>
                    <a:endParaRPr lang="en-US"/>
                  </a:p>
                </c:rich>
              </c:tx>
              <c:dLblPos val="outEnd"/>
              <c:showLegendKey val="0"/>
              <c:showVal val="1"/>
              <c:showCatName val="0"/>
              <c:showSerName val="0"/>
              <c:showPercent val="0"/>
              <c:showBubbleSize val="0"/>
              <c:extLst>
                <c:ext xmlns:c15="http://schemas.microsoft.com/office/drawing/2012/chart" uri="{CE6537A1-D6FC-4f65-9D91-7224C49458BB}">
                  <c15:layout/>
                </c:ext>
              </c:extLst>
            </c:dLbl>
            <c:dLbl>
              <c:idx val="2"/>
              <c:layout/>
              <c:tx>
                <c:rich>
                  <a:bodyPr/>
                  <a:lstStyle/>
                  <a:p>
                    <a:r>
                      <a:rPr lang="en-US" sz="1200" dirty="0" smtClean="0">
                        <a:latin typeface="Georgia" panose="02040502050405020303" pitchFamily="18" charset="0"/>
                      </a:rPr>
                      <a:t>10</a:t>
                    </a:r>
                    <a:endParaRPr lang="en-US" sz="1200" dirty="0">
                      <a:latin typeface="Georgia" panose="02040502050405020303" pitchFamily="18" charset="0"/>
                    </a:endParaRPr>
                  </a:p>
                  <a:p>
                    <a:r>
                      <a:rPr lang="en-US" sz="1200" dirty="0">
                        <a:latin typeface="Georgia" panose="02040502050405020303" pitchFamily="18" charset="0"/>
                      </a:rPr>
                      <a:t>(</a:t>
                    </a:r>
                    <a:r>
                      <a:rPr lang="en-US" sz="1200" dirty="0" smtClean="0">
                        <a:latin typeface="Georgia" panose="02040502050405020303" pitchFamily="18" charset="0"/>
                      </a:rPr>
                      <a:t>11%)</a:t>
                    </a:r>
                    <a:endParaRPr lang="en-US" dirty="0"/>
                  </a:p>
                </c:rich>
              </c:tx>
              <c:dLblPos val="outEnd"/>
              <c:showLegendKey val="0"/>
              <c:showVal val="1"/>
              <c:showCatName val="0"/>
              <c:showSerName val="0"/>
              <c:showPercent val="0"/>
              <c:showBubbleSize val="0"/>
              <c:extLst>
                <c:ext xmlns:c15="http://schemas.microsoft.com/office/drawing/2012/chart" uri="{CE6537A1-D6FC-4f65-9D91-7224C49458BB}">
                  <c15:layout/>
                </c:ext>
              </c:extLst>
            </c:dLbl>
            <c:dLbl>
              <c:idx val="3"/>
              <c:layout/>
              <c:tx>
                <c:rich>
                  <a:bodyPr/>
                  <a:lstStyle/>
                  <a:p>
                    <a:r>
                      <a:rPr lang="en-US" sz="1200">
                        <a:latin typeface="Georgia" panose="02040502050405020303" pitchFamily="18" charset="0"/>
                      </a:rPr>
                      <a:t>1</a:t>
                    </a:r>
                  </a:p>
                  <a:p>
                    <a:r>
                      <a:rPr lang="en-US" sz="1200">
                        <a:latin typeface="Georgia" panose="02040502050405020303" pitchFamily="18" charset="0"/>
                      </a:rPr>
                      <a:t>(1%)</a:t>
                    </a:r>
                    <a:endParaRPr lang="en-US"/>
                  </a:p>
                </c:rich>
              </c:tx>
              <c:dLblPos val="outEnd"/>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3.0862982404977154E-3"/>
                  <c:y val="1.1224034925827001E-2"/>
                </c:manualLayout>
              </c:layout>
              <c:tx>
                <c:rich>
                  <a:bodyPr/>
                  <a:lstStyle/>
                  <a:p>
                    <a:r>
                      <a:rPr lang="en-US" sz="1200" dirty="0" smtClean="0">
                        <a:latin typeface="Georgia" panose="02040502050405020303" pitchFamily="18" charset="0"/>
                      </a:rPr>
                      <a:t>57</a:t>
                    </a:r>
                    <a:endParaRPr lang="en-US" sz="1200" dirty="0">
                      <a:latin typeface="Georgia" panose="02040502050405020303" pitchFamily="18" charset="0"/>
                    </a:endParaRPr>
                  </a:p>
                  <a:p>
                    <a:r>
                      <a:rPr lang="en-US" sz="1200" dirty="0">
                        <a:latin typeface="Georgia" panose="02040502050405020303" pitchFamily="18" charset="0"/>
                      </a:rPr>
                      <a:t>(</a:t>
                    </a:r>
                    <a:r>
                      <a:rPr lang="en-US" sz="1200" dirty="0" smtClean="0">
                        <a:latin typeface="Georgia" panose="02040502050405020303" pitchFamily="18" charset="0"/>
                      </a:rPr>
                      <a:t>63%)</a:t>
                    </a:r>
                    <a:endParaRPr lang="en-US" dirty="0"/>
                  </a:p>
                </c:rich>
              </c:tx>
              <c:dLblPos val="outEnd"/>
              <c:showLegendKey val="0"/>
              <c:showVal val="1"/>
              <c:showCatName val="0"/>
              <c:showSerName val="0"/>
              <c:showPercent val="0"/>
              <c:showBubbleSize val="0"/>
              <c:extLst>
                <c:ext xmlns:c15="http://schemas.microsoft.com/office/drawing/2012/chart" uri="{CE6537A1-D6FC-4f65-9D91-7224C49458BB}">
                  <c15:layout/>
                </c:ext>
              </c:extLst>
            </c:dLbl>
            <c:dLbl>
              <c:idx val="5"/>
              <c:layout/>
              <c:tx>
                <c:rich>
                  <a:bodyPr/>
                  <a:lstStyle/>
                  <a:p>
                    <a:r>
                      <a:rPr lang="en-US" sz="1200">
                        <a:latin typeface="Georgia" panose="02040502050405020303" pitchFamily="18" charset="0"/>
                      </a:rPr>
                      <a:t>5</a:t>
                    </a:r>
                  </a:p>
                  <a:p>
                    <a:r>
                      <a:rPr lang="en-US" sz="1200">
                        <a:latin typeface="Georgia" panose="02040502050405020303" pitchFamily="18" charset="0"/>
                      </a:rPr>
                      <a:t>(6%)</a:t>
                    </a:r>
                    <a:endParaRPr lang="en-US"/>
                  </a:p>
                </c:rich>
              </c:tx>
              <c:dLblPos val="outEnd"/>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3.0864197530864196E-3"/>
                  <c:y val="-8.4180979826834635E-3"/>
                </c:manualLayout>
              </c:layout>
              <c:tx>
                <c:rich>
                  <a:bodyPr/>
                  <a:lstStyle/>
                  <a:p>
                    <a:r>
                      <a:rPr lang="en-US" sz="1200" dirty="0">
                        <a:latin typeface="Georgia" panose="02040502050405020303" pitchFamily="18" charset="0"/>
                      </a:rPr>
                      <a:t>2</a:t>
                    </a:r>
                  </a:p>
                  <a:p>
                    <a:r>
                      <a:rPr lang="en-US" sz="1200" dirty="0" smtClean="0">
                        <a:latin typeface="Georgia" panose="02040502050405020303" pitchFamily="18" charset="0"/>
                      </a:rPr>
                      <a:t>(3%)</a:t>
                    </a:r>
                    <a:endParaRPr lang="en-US" dirty="0"/>
                  </a:p>
                </c:rich>
              </c:tx>
              <c:dLblPos val="outEnd"/>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0"/>
                  <c:y val="-1.1224130643577952E-2"/>
                </c:manualLayout>
              </c:layout>
              <c:tx>
                <c:rich>
                  <a:bodyPr/>
                  <a:lstStyle/>
                  <a:p>
                    <a:r>
                      <a:rPr lang="en-US" sz="1200" dirty="0">
                        <a:latin typeface="Georgia" panose="02040502050405020303" pitchFamily="18" charset="0"/>
                      </a:rPr>
                      <a:t>4</a:t>
                    </a:r>
                  </a:p>
                  <a:p>
                    <a:r>
                      <a:rPr lang="en-US" sz="1200" dirty="0" smtClean="0">
                        <a:latin typeface="Georgia" panose="02040502050405020303" pitchFamily="18" charset="0"/>
                      </a:rPr>
                      <a:t>(4%)</a:t>
                    </a:r>
                    <a:endParaRPr lang="en-US" dirty="0"/>
                  </a:p>
                </c:rich>
              </c:tx>
              <c:dLblPos val="outEnd"/>
              <c:showLegendKey val="0"/>
              <c:showVal val="1"/>
              <c:showCatName val="0"/>
              <c:showSerName val="0"/>
              <c:showPercent val="0"/>
              <c:showBubbleSize val="0"/>
              <c:extLst>
                <c:ext xmlns:c15="http://schemas.microsoft.com/office/drawing/2012/chart" uri="{CE6537A1-D6FC-4f65-9D91-7224C49458BB}">
                  <c15:layout/>
                </c:ext>
              </c:extLst>
            </c:dLbl>
            <c:dLbl>
              <c:idx val="8"/>
              <c:layout/>
              <c:tx>
                <c:rich>
                  <a:bodyPr/>
                  <a:lstStyle/>
                  <a:p>
                    <a:r>
                      <a:rPr lang="en-US" sz="1200">
                        <a:latin typeface="Georgia" panose="02040502050405020303" pitchFamily="18" charset="0"/>
                      </a:rPr>
                      <a:t>1</a:t>
                    </a:r>
                  </a:p>
                  <a:p>
                    <a:r>
                      <a:rPr lang="en-US" sz="1200">
                        <a:latin typeface="Georgia" panose="02040502050405020303" pitchFamily="18" charset="0"/>
                      </a:rPr>
                      <a:t>(1%)</a:t>
                    </a:r>
                    <a:endParaRPr lang="en-US"/>
                  </a:p>
                </c:rich>
              </c:tx>
              <c:dLblPos val="outEnd"/>
              <c:showLegendKey val="0"/>
              <c:showVal val="1"/>
              <c:showCatName val="0"/>
              <c:showSerName val="0"/>
              <c:showPercent val="0"/>
              <c:showBubbleSize val="0"/>
              <c:extLst>
                <c:ext xmlns:c15="http://schemas.microsoft.com/office/drawing/2012/chart" uri="{CE6537A1-D6FC-4f65-9D91-7224C49458BB}">
                  <c15:layout/>
                </c:ext>
              </c:extLst>
            </c:dLbl>
            <c:dLbl>
              <c:idx val="9"/>
              <c:layout/>
              <c:tx>
                <c:rich>
                  <a:bodyPr/>
                  <a:lstStyle/>
                  <a:p>
                    <a:r>
                      <a:rPr lang="en-US" sz="1200">
                        <a:latin typeface="Georgia" panose="02040502050405020303" pitchFamily="18" charset="0"/>
                      </a:rPr>
                      <a:t>7</a:t>
                    </a:r>
                  </a:p>
                  <a:p>
                    <a:r>
                      <a:rPr lang="en-US" sz="1200">
                        <a:latin typeface="Georgia" panose="02040502050405020303" pitchFamily="18" charset="0"/>
                      </a:rPr>
                      <a:t>(8%)</a:t>
                    </a:r>
                    <a:endParaRPr lang="en-US"/>
                  </a:p>
                </c:rich>
              </c:tx>
              <c:dLblPos val="outEnd"/>
              <c:showLegendKey val="0"/>
              <c:showVal val="1"/>
              <c:showCatName val="0"/>
              <c:showSerName val="0"/>
              <c:showPercent val="0"/>
              <c:showBubbleSize val="0"/>
              <c:extLst>
                <c:ext xmlns:c15="http://schemas.microsoft.com/office/drawing/2012/chart" uri="{CE6537A1-D6FC-4f65-9D91-7224C49458BB}">
                  <c15:layout/>
                </c:ext>
              </c:extLst>
            </c:dLbl>
            <c:dLbl>
              <c:idx val="10"/>
              <c:tx>
                <c:rich>
                  <a:bodyPr/>
                  <a:lstStyle/>
                  <a:p>
                    <a:r>
                      <a:rPr lang="en-US" sz="1200">
                        <a:latin typeface="Georgia" panose="02040502050405020303" pitchFamily="18" charset="0"/>
                      </a:rPr>
                      <a:t>1</a:t>
                    </a:r>
                  </a:p>
                  <a:p>
                    <a:r>
                      <a:rPr lang="en-US" sz="1200">
                        <a:latin typeface="Georgia" panose="02040502050405020303" pitchFamily="18" charset="0"/>
                      </a:rPr>
                      <a:t>(1%)</a:t>
                    </a:r>
                    <a:endParaRPr lang="en-US"/>
                  </a:p>
                </c:rich>
              </c:tx>
              <c:dLblPos val="outEnd"/>
              <c:showLegendKey val="0"/>
              <c:showVal val="1"/>
              <c:showCatName val="0"/>
              <c:showSerName val="0"/>
              <c:showPercent val="0"/>
              <c:showBubbleSize val="0"/>
              <c:extLst>
                <c:ext xmlns:c15="http://schemas.microsoft.com/office/drawing/2012/chart" uri="{CE6537A1-D6FC-4f65-9D91-7224C49458BB}"/>
              </c:extLst>
            </c:dLbl>
            <c:dLbl>
              <c:idx val="11"/>
              <c:tx>
                <c:rich>
                  <a:bodyPr/>
                  <a:lstStyle/>
                  <a:p>
                    <a:r>
                      <a:rPr lang="en-US" sz="1200">
                        <a:latin typeface="Georgia" panose="02040502050405020303" pitchFamily="18" charset="0"/>
                      </a:rPr>
                      <a:t>32</a:t>
                    </a:r>
                  </a:p>
                  <a:p>
                    <a:r>
                      <a:rPr lang="en-US" sz="1200">
                        <a:latin typeface="Georgia" panose="02040502050405020303" pitchFamily="18" charset="0"/>
                      </a:rPr>
                      <a:t>(21%)</a:t>
                    </a:r>
                    <a:endParaRPr lang="en-US"/>
                  </a:p>
                </c:rich>
              </c:tx>
              <c:dLblPos val="outEnd"/>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200" b="1">
                    <a:solidFill>
                      <a:srgbClr val="FF0000"/>
                    </a:solidFill>
                    <a:latin typeface="Georgia" panose="02040502050405020303" pitchFamily="18" charset="0"/>
                  </a:defRPr>
                </a:pPr>
                <a:endParaRPr lang="zh-HK"/>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工作表2!$A$2:$A$11</c:f>
              <c:numCache>
                <c:formatCode>General</c:formatCode>
                <c:ptCount val="10"/>
                <c:pt idx="0">
                  <c:v>6</c:v>
                </c:pt>
                <c:pt idx="1">
                  <c:v>8</c:v>
                </c:pt>
                <c:pt idx="2">
                  <c:v>9</c:v>
                </c:pt>
                <c:pt idx="3">
                  <c:v>10</c:v>
                </c:pt>
                <c:pt idx="4">
                  <c:v>12</c:v>
                </c:pt>
                <c:pt idx="5">
                  <c:v>15</c:v>
                </c:pt>
                <c:pt idx="6">
                  <c:v>16</c:v>
                </c:pt>
                <c:pt idx="7">
                  <c:v>18</c:v>
                </c:pt>
                <c:pt idx="8">
                  <c:v>22</c:v>
                </c:pt>
                <c:pt idx="9">
                  <c:v>24</c:v>
                </c:pt>
              </c:numCache>
            </c:numRef>
          </c:cat>
          <c:val>
            <c:numRef>
              <c:f>工作表2!$B$2:$B$11</c:f>
              <c:numCache>
                <c:formatCode>General</c:formatCode>
                <c:ptCount val="10"/>
                <c:pt idx="0">
                  <c:v>2</c:v>
                </c:pt>
                <c:pt idx="1">
                  <c:v>1</c:v>
                </c:pt>
                <c:pt idx="2">
                  <c:v>10</c:v>
                </c:pt>
                <c:pt idx="3">
                  <c:v>1</c:v>
                </c:pt>
                <c:pt idx="4">
                  <c:v>57</c:v>
                </c:pt>
                <c:pt idx="5">
                  <c:v>5</c:v>
                </c:pt>
                <c:pt idx="6">
                  <c:v>2</c:v>
                </c:pt>
                <c:pt idx="7">
                  <c:v>4</c:v>
                </c:pt>
                <c:pt idx="8">
                  <c:v>1</c:v>
                </c:pt>
                <c:pt idx="9">
                  <c:v>7</c:v>
                </c:pt>
              </c:numCache>
            </c:numRef>
          </c:val>
        </c:ser>
        <c:dLbls>
          <c:dLblPos val="outEnd"/>
          <c:showLegendKey val="0"/>
          <c:showVal val="1"/>
          <c:showCatName val="0"/>
          <c:showSerName val="0"/>
          <c:showPercent val="0"/>
          <c:showBubbleSize val="0"/>
        </c:dLbls>
        <c:gapWidth val="48"/>
        <c:axId val="45404160"/>
        <c:axId val="41635200"/>
      </c:barChart>
      <c:catAx>
        <c:axId val="45404160"/>
        <c:scaling>
          <c:orientation val="minMax"/>
        </c:scaling>
        <c:delete val="0"/>
        <c:axPos val="b"/>
        <c:title>
          <c:tx>
            <c:rich>
              <a:bodyPr/>
              <a:lstStyle/>
              <a:p>
                <a:pPr>
                  <a:defRPr/>
                </a:pPr>
                <a:r>
                  <a:rPr lang="en-US" altLang="zh-TW" sz="1300" dirty="0">
                    <a:latin typeface="Georgia" panose="02040502050405020303" pitchFamily="18" charset="0"/>
                  </a:rPr>
                  <a:t>Project</a:t>
                </a:r>
                <a:r>
                  <a:rPr lang="en-US" altLang="zh-TW" sz="1300" baseline="0" dirty="0">
                    <a:latin typeface="Georgia" panose="02040502050405020303" pitchFamily="18" charset="0"/>
                  </a:rPr>
                  <a:t> </a:t>
                </a:r>
                <a:r>
                  <a:rPr lang="en-US" altLang="zh-TW" sz="1300" dirty="0">
                    <a:latin typeface="Georgia" panose="02040502050405020303" pitchFamily="18" charset="0"/>
                  </a:rPr>
                  <a:t>Duration</a:t>
                </a:r>
                <a:endParaRPr lang="zh-TW" altLang="en-US" sz="1300" dirty="0">
                  <a:latin typeface="Georgia" panose="02040502050405020303" pitchFamily="18" charset="0"/>
                </a:endParaRPr>
              </a:p>
            </c:rich>
          </c:tx>
          <c:layout>
            <c:manualLayout>
              <c:xMode val="edge"/>
              <c:yMode val="edge"/>
              <c:x val="0.4728328229804607"/>
              <c:y val="0.94414757699079732"/>
            </c:manualLayout>
          </c:layout>
          <c:overlay val="0"/>
        </c:title>
        <c:numFmt formatCode="General" sourceLinked="1"/>
        <c:majorTickMark val="out"/>
        <c:minorTickMark val="none"/>
        <c:tickLblPos val="nextTo"/>
        <c:crossAx val="41635200"/>
        <c:crosses val="autoZero"/>
        <c:auto val="1"/>
        <c:lblAlgn val="ctr"/>
        <c:lblOffset val="100"/>
        <c:noMultiLvlLbl val="0"/>
      </c:catAx>
      <c:valAx>
        <c:axId val="41635200"/>
        <c:scaling>
          <c:orientation val="minMax"/>
        </c:scaling>
        <c:delete val="0"/>
        <c:axPos val="l"/>
        <c:majorGridlines/>
        <c:title>
          <c:tx>
            <c:rich>
              <a:bodyPr rot="-5400000" vert="horz"/>
              <a:lstStyle/>
              <a:p>
                <a:pPr>
                  <a:defRPr sz="1300">
                    <a:latin typeface="Georgia" panose="02040502050405020303" pitchFamily="18" charset="0"/>
                  </a:defRPr>
                </a:pPr>
                <a:r>
                  <a:rPr lang="en-US" altLang="zh-TW" sz="1300">
                    <a:latin typeface="Georgia" panose="02040502050405020303" pitchFamily="18" charset="0"/>
                  </a:rPr>
                  <a:t>No.</a:t>
                </a:r>
                <a:r>
                  <a:rPr lang="en-US" altLang="zh-TW" sz="1300" baseline="0">
                    <a:latin typeface="Georgia" panose="02040502050405020303" pitchFamily="18" charset="0"/>
                  </a:rPr>
                  <a:t> of Projects</a:t>
                </a:r>
                <a:endParaRPr lang="zh-TW" altLang="en-US" sz="1300">
                  <a:latin typeface="Georgia" panose="02040502050405020303" pitchFamily="18" charset="0"/>
                </a:endParaRPr>
              </a:p>
            </c:rich>
          </c:tx>
          <c:layout>
            <c:manualLayout>
              <c:xMode val="edge"/>
              <c:yMode val="edge"/>
              <c:x val="9.9626387970780435E-3"/>
              <c:y val="0.3776982656041068"/>
            </c:manualLayout>
          </c:layout>
          <c:overlay val="0"/>
        </c:title>
        <c:numFmt formatCode="General" sourceLinked="1"/>
        <c:majorTickMark val="out"/>
        <c:minorTickMark val="none"/>
        <c:tickLblPos val="nextTo"/>
        <c:crossAx val="45404160"/>
        <c:crosses val="autoZero"/>
        <c:crossBetween val="between"/>
      </c:valAx>
    </c:plotArea>
    <c:plotVisOnly val="1"/>
    <c:dispBlanksAs val="gap"/>
    <c:showDLblsOverMax val="0"/>
  </c:chart>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zh-HK"/>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barChart>
        <c:barDir val="col"/>
        <c:grouping val="clustered"/>
        <c:varyColors val="0"/>
        <c:ser>
          <c:idx val="0"/>
          <c:order val="0"/>
          <c:invertIfNegative val="0"/>
          <c:cat>
            <c:numRef>
              <c:f>工作表3!$A$1:$A$90</c:f>
              <c:numCache>
                <c:formatCode>General</c:formatCode>
                <c:ptCount val="90"/>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pt idx="48">
                  <c:v>49</c:v>
                </c:pt>
                <c:pt idx="49">
                  <c:v>50</c:v>
                </c:pt>
                <c:pt idx="50">
                  <c:v>51</c:v>
                </c:pt>
                <c:pt idx="51">
                  <c:v>52</c:v>
                </c:pt>
                <c:pt idx="52">
                  <c:v>53</c:v>
                </c:pt>
                <c:pt idx="53">
                  <c:v>54</c:v>
                </c:pt>
                <c:pt idx="54">
                  <c:v>55</c:v>
                </c:pt>
                <c:pt idx="55">
                  <c:v>56</c:v>
                </c:pt>
                <c:pt idx="56">
                  <c:v>57</c:v>
                </c:pt>
                <c:pt idx="57">
                  <c:v>58</c:v>
                </c:pt>
                <c:pt idx="58">
                  <c:v>59</c:v>
                </c:pt>
                <c:pt idx="59">
                  <c:v>60</c:v>
                </c:pt>
                <c:pt idx="60">
                  <c:v>61</c:v>
                </c:pt>
                <c:pt idx="61">
                  <c:v>62</c:v>
                </c:pt>
                <c:pt idx="62">
                  <c:v>63</c:v>
                </c:pt>
                <c:pt idx="63">
                  <c:v>64</c:v>
                </c:pt>
                <c:pt idx="64">
                  <c:v>65</c:v>
                </c:pt>
                <c:pt idx="65">
                  <c:v>66</c:v>
                </c:pt>
                <c:pt idx="66">
                  <c:v>67</c:v>
                </c:pt>
                <c:pt idx="67">
                  <c:v>68</c:v>
                </c:pt>
                <c:pt idx="68">
                  <c:v>69</c:v>
                </c:pt>
                <c:pt idx="69">
                  <c:v>70</c:v>
                </c:pt>
                <c:pt idx="70">
                  <c:v>71</c:v>
                </c:pt>
                <c:pt idx="71">
                  <c:v>72</c:v>
                </c:pt>
                <c:pt idx="72">
                  <c:v>73</c:v>
                </c:pt>
                <c:pt idx="73">
                  <c:v>74</c:v>
                </c:pt>
                <c:pt idx="74">
                  <c:v>75</c:v>
                </c:pt>
                <c:pt idx="75">
                  <c:v>76</c:v>
                </c:pt>
                <c:pt idx="76">
                  <c:v>77</c:v>
                </c:pt>
                <c:pt idx="77">
                  <c:v>78</c:v>
                </c:pt>
                <c:pt idx="78">
                  <c:v>79</c:v>
                </c:pt>
                <c:pt idx="79">
                  <c:v>80</c:v>
                </c:pt>
                <c:pt idx="80">
                  <c:v>81</c:v>
                </c:pt>
                <c:pt idx="81">
                  <c:v>82</c:v>
                </c:pt>
                <c:pt idx="82">
                  <c:v>83</c:v>
                </c:pt>
                <c:pt idx="83">
                  <c:v>84</c:v>
                </c:pt>
                <c:pt idx="84">
                  <c:v>85</c:v>
                </c:pt>
                <c:pt idx="85">
                  <c:v>86</c:v>
                </c:pt>
                <c:pt idx="86">
                  <c:v>87</c:v>
                </c:pt>
                <c:pt idx="87">
                  <c:v>88</c:v>
                </c:pt>
                <c:pt idx="88">
                  <c:v>89</c:v>
                </c:pt>
                <c:pt idx="89">
                  <c:v>90</c:v>
                </c:pt>
              </c:numCache>
            </c:numRef>
          </c:cat>
          <c:val>
            <c:numRef>
              <c:f>工作表3!$B$1:$B$90</c:f>
              <c:numCache>
                <c:formatCode>#,##0</c:formatCode>
                <c:ptCount val="90"/>
                <c:pt idx="0">
                  <c:v>157895</c:v>
                </c:pt>
                <c:pt idx="1">
                  <c:v>195332</c:v>
                </c:pt>
                <c:pt idx="2">
                  <c:v>195500</c:v>
                </c:pt>
                <c:pt idx="3">
                  <c:v>212175</c:v>
                </c:pt>
                <c:pt idx="4">
                  <c:v>229452.6</c:v>
                </c:pt>
                <c:pt idx="5">
                  <c:v>242236</c:v>
                </c:pt>
                <c:pt idx="6">
                  <c:v>256818</c:v>
                </c:pt>
                <c:pt idx="7">
                  <c:v>258750</c:v>
                </c:pt>
                <c:pt idx="8">
                  <c:v>269100</c:v>
                </c:pt>
                <c:pt idx="9">
                  <c:v>278530</c:v>
                </c:pt>
                <c:pt idx="10">
                  <c:v>294400</c:v>
                </c:pt>
                <c:pt idx="11">
                  <c:v>294883</c:v>
                </c:pt>
                <c:pt idx="12">
                  <c:v>308706</c:v>
                </c:pt>
                <c:pt idx="13">
                  <c:v>318036.59999999998</c:v>
                </c:pt>
                <c:pt idx="14">
                  <c:v>322414</c:v>
                </c:pt>
                <c:pt idx="15">
                  <c:v>329906.3</c:v>
                </c:pt>
                <c:pt idx="16">
                  <c:v>332350</c:v>
                </c:pt>
                <c:pt idx="17">
                  <c:v>332426.7</c:v>
                </c:pt>
                <c:pt idx="18">
                  <c:v>340786</c:v>
                </c:pt>
                <c:pt idx="19">
                  <c:v>345028</c:v>
                </c:pt>
                <c:pt idx="20">
                  <c:v>359869.5</c:v>
                </c:pt>
                <c:pt idx="21">
                  <c:v>365700</c:v>
                </c:pt>
                <c:pt idx="22">
                  <c:v>365700</c:v>
                </c:pt>
                <c:pt idx="23">
                  <c:v>373635</c:v>
                </c:pt>
                <c:pt idx="24">
                  <c:v>399326</c:v>
                </c:pt>
                <c:pt idx="25">
                  <c:v>403880</c:v>
                </c:pt>
                <c:pt idx="26">
                  <c:v>408894</c:v>
                </c:pt>
                <c:pt idx="27">
                  <c:v>415150</c:v>
                </c:pt>
                <c:pt idx="28">
                  <c:v>416760</c:v>
                </c:pt>
                <c:pt idx="29">
                  <c:v>423200</c:v>
                </c:pt>
                <c:pt idx="30">
                  <c:v>424120</c:v>
                </c:pt>
                <c:pt idx="31">
                  <c:v>428490</c:v>
                </c:pt>
                <c:pt idx="32">
                  <c:v>443497.5</c:v>
                </c:pt>
                <c:pt idx="33">
                  <c:v>448945.05</c:v>
                </c:pt>
                <c:pt idx="34">
                  <c:v>455975</c:v>
                </c:pt>
                <c:pt idx="35">
                  <c:v>461088.4</c:v>
                </c:pt>
                <c:pt idx="36">
                  <c:v>463025</c:v>
                </c:pt>
                <c:pt idx="37">
                  <c:v>470695</c:v>
                </c:pt>
                <c:pt idx="38">
                  <c:v>476123</c:v>
                </c:pt>
                <c:pt idx="39">
                  <c:v>485415</c:v>
                </c:pt>
                <c:pt idx="40">
                  <c:v>488750</c:v>
                </c:pt>
                <c:pt idx="41">
                  <c:v>498251.3</c:v>
                </c:pt>
                <c:pt idx="42">
                  <c:v>499878</c:v>
                </c:pt>
                <c:pt idx="43">
                  <c:v>500000</c:v>
                </c:pt>
                <c:pt idx="44">
                  <c:v>516954</c:v>
                </c:pt>
                <c:pt idx="45">
                  <c:v>519570</c:v>
                </c:pt>
                <c:pt idx="46">
                  <c:v>526700</c:v>
                </c:pt>
                <c:pt idx="47">
                  <c:v>528471</c:v>
                </c:pt>
                <c:pt idx="48">
                  <c:v>544255</c:v>
                </c:pt>
                <c:pt idx="49">
                  <c:v>548775.4</c:v>
                </c:pt>
                <c:pt idx="50">
                  <c:v>552000</c:v>
                </c:pt>
                <c:pt idx="51">
                  <c:v>556600</c:v>
                </c:pt>
                <c:pt idx="52">
                  <c:v>556888</c:v>
                </c:pt>
                <c:pt idx="53">
                  <c:v>559632</c:v>
                </c:pt>
                <c:pt idx="54">
                  <c:v>561547</c:v>
                </c:pt>
                <c:pt idx="55">
                  <c:v>569905</c:v>
                </c:pt>
                <c:pt idx="56">
                  <c:v>579383</c:v>
                </c:pt>
                <c:pt idx="57">
                  <c:v>588000</c:v>
                </c:pt>
                <c:pt idx="58">
                  <c:v>597264</c:v>
                </c:pt>
                <c:pt idx="59">
                  <c:v>605337</c:v>
                </c:pt>
                <c:pt idx="60">
                  <c:v>611225</c:v>
                </c:pt>
                <c:pt idx="61">
                  <c:v>617298</c:v>
                </c:pt>
                <c:pt idx="62">
                  <c:v>630766</c:v>
                </c:pt>
                <c:pt idx="63">
                  <c:v>640366</c:v>
                </c:pt>
                <c:pt idx="64">
                  <c:v>649035</c:v>
                </c:pt>
                <c:pt idx="65">
                  <c:v>652303</c:v>
                </c:pt>
                <c:pt idx="66">
                  <c:v>654500</c:v>
                </c:pt>
                <c:pt idx="67">
                  <c:v>655500</c:v>
                </c:pt>
                <c:pt idx="68">
                  <c:v>657296</c:v>
                </c:pt>
                <c:pt idx="69">
                  <c:v>662969.30000000005</c:v>
                </c:pt>
                <c:pt idx="70">
                  <c:v>667175.94999999995</c:v>
                </c:pt>
                <c:pt idx="71">
                  <c:v>690000</c:v>
                </c:pt>
                <c:pt idx="72">
                  <c:v>691210.95</c:v>
                </c:pt>
                <c:pt idx="73">
                  <c:v>700000</c:v>
                </c:pt>
                <c:pt idx="74">
                  <c:v>704812</c:v>
                </c:pt>
                <c:pt idx="75">
                  <c:v>714985</c:v>
                </c:pt>
                <c:pt idx="76">
                  <c:v>722455</c:v>
                </c:pt>
                <c:pt idx="77">
                  <c:v>737150</c:v>
                </c:pt>
                <c:pt idx="78">
                  <c:v>767917.1</c:v>
                </c:pt>
                <c:pt idx="79">
                  <c:v>817420</c:v>
                </c:pt>
                <c:pt idx="80">
                  <c:v>838120</c:v>
                </c:pt>
                <c:pt idx="81">
                  <c:v>856452</c:v>
                </c:pt>
                <c:pt idx="82">
                  <c:v>885488.5</c:v>
                </c:pt>
                <c:pt idx="83">
                  <c:v>898840</c:v>
                </c:pt>
                <c:pt idx="84">
                  <c:v>911536</c:v>
                </c:pt>
                <c:pt idx="85">
                  <c:v>930460</c:v>
                </c:pt>
                <c:pt idx="86">
                  <c:v>961400</c:v>
                </c:pt>
                <c:pt idx="87">
                  <c:v>981966</c:v>
                </c:pt>
                <c:pt idx="88">
                  <c:v>999299</c:v>
                </c:pt>
                <c:pt idx="89">
                  <c:v>1636653</c:v>
                </c:pt>
              </c:numCache>
            </c:numRef>
          </c:val>
        </c:ser>
        <c:dLbls>
          <c:showLegendKey val="0"/>
          <c:showVal val="0"/>
          <c:showCatName val="0"/>
          <c:showSerName val="0"/>
          <c:showPercent val="0"/>
          <c:showBubbleSize val="0"/>
        </c:dLbls>
        <c:gapWidth val="150"/>
        <c:axId val="48864256"/>
        <c:axId val="41414592"/>
      </c:barChart>
      <c:lineChart>
        <c:grouping val="standard"/>
        <c:varyColors val="0"/>
        <c:ser>
          <c:idx val="1"/>
          <c:order val="1"/>
          <c:tx>
            <c:strRef>
              <c:f>工作表3!$C$1:$C$90</c:f>
              <c:strCache>
                <c:ptCount val="1"/>
                <c:pt idx="0">
                  <c:v>538,300 538,300 538,300 538,300 538,300 538,300 538,300 538,300 538,300 538,300 538,300 538,300 538,300 538,300 538,300 538,300 538,300 538,300 538,300 538,300 538,300 538,300 538,300 538,300 538,300 538,300 538,300 538,300 538,300 538,300 538,300 538,300</c:v>
                </c:pt>
              </c:strCache>
            </c:strRef>
          </c:tx>
          <c:marker>
            <c:symbol val="none"/>
          </c:marker>
          <c:cat>
            <c:numRef>
              <c:f>工作表3!$A$1:$A$90</c:f>
              <c:numCache>
                <c:formatCode>General</c:formatCode>
                <c:ptCount val="90"/>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pt idx="48">
                  <c:v>49</c:v>
                </c:pt>
                <c:pt idx="49">
                  <c:v>50</c:v>
                </c:pt>
                <c:pt idx="50">
                  <c:v>51</c:v>
                </c:pt>
                <c:pt idx="51">
                  <c:v>52</c:v>
                </c:pt>
                <c:pt idx="52">
                  <c:v>53</c:v>
                </c:pt>
                <c:pt idx="53">
                  <c:v>54</c:v>
                </c:pt>
                <c:pt idx="54">
                  <c:v>55</c:v>
                </c:pt>
                <c:pt idx="55">
                  <c:v>56</c:v>
                </c:pt>
                <c:pt idx="56">
                  <c:v>57</c:v>
                </c:pt>
                <c:pt idx="57">
                  <c:v>58</c:v>
                </c:pt>
                <c:pt idx="58">
                  <c:v>59</c:v>
                </c:pt>
                <c:pt idx="59">
                  <c:v>60</c:v>
                </c:pt>
                <c:pt idx="60">
                  <c:v>61</c:v>
                </c:pt>
                <c:pt idx="61">
                  <c:v>62</c:v>
                </c:pt>
                <c:pt idx="62">
                  <c:v>63</c:v>
                </c:pt>
                <c:pt idx="63">
                  <c:v>64</c:v>
                </c:pt>
                <c:pt idx="64">
                  <c:v>65</c:v>
                </c:pt>
                <c:pt idx="65">
                  <c:v>66</c:v>
                </c:pt>
                <c:pt idx="66">
                  <c:v>67</c:v>
                </c:pt>
                <c:pt idx="67">
                  <c:v>68</c:v>
                </c:pt>
                <c:pt idx="68">
                  <c:v>69</c:v>
                </c:pt>
                <c:pt idx="69">
                  <c:v>70</c:v>
                </c:pt>
                <c:pt idx="70">
                  <c:v>71</c:v>
                </c:pt>
                <c:pt idx="71">
                  <c:v>72</c:v>
                </c:pt>
                <c:pt idx="72">
                  <c:v>73</c:v>
                </c:pt>
                <c:pt idx="73">
                  <c:v>74</c:v>
                </c:pt>
                <c:pt idx="74">
                  <c:v>75</c:v>
                </c:pt>
                <c:pt idx="75">
                  <c:v>76</c:v>
                </c:pt>
                <c:pt idx="76">
                  <c:v>77</c:v>
                </c:pt>
                <c:pt idx="77">
                  <c:v>78</c:v>
                </c:pt>
                <c:pt idx="78">
                  <c:v>79</c:v>
                </c:pt>
                <c:pt idx="79">
                  <c:v>80</c:v>
                </c:pt>
                <c:pt idx="80">
                  <c:v>81</c:v>
                </c:pt>
                <c:pt idx="81">
                  <c:v>82</c:v>
                </c:pt>
                <c:pt idx="82">
                  <c:v>83</c:v>
                </c:pt>
                <c:pt idx="83">
                  <c:v>84</c:v>
                </c:pt>
                <c:pt idx="84">
                  <c:v>85</c:v>
                </c:pt>
                <c:pt idx="85">
                  <c:v>86</c:v>
                </c:pt>
                <c:pt idx="86">
                  <c:v>87</c:v>
                </c:pt>
                <c:pt idx="87">
                  <c:v>88</c:v>
                </c:pt>
                <c:pt idx="88">
                  <c:v>89</c:v>
                </c:pt>
                <c:pt idx="89">
                  <c:v>90</c:v>
                </c:pt>
              </c:numCache>
            </c:numRef>
          </c:cat>
          <c:val>
            <c:numRef>
              <c:f>工作表3!$C$1:$C$90</c:f>
              <c:numCache>
                <c:formatCode>#,##0</c:formatCode>
                <c:ptCount val="90"/>
                <c:pt idx="0">
                  <c:v>538299.70166666666</c:v>
                </c:pt>
                <c:pt idx="1">
                  <c:v>538299.70166666666</c:v>
                </c:pt>
                <c:pt idx="2">
                  <c:v>538299.70166666666</c:v>
                </c:pt>
                <c:pt idx="3">
                  <c:v>538299.70166666666</c:v>
                </c:pt>
                <c:pt idx="4">
                  <c:v>538299.70166666666</c:v>
                </c:pt>
                <c:pt idx="5">
                  <c:v>538299.70166666666</c:v>
                </c:pt>
                <c:pt idx="6">
                  <c:v>538299.70166666666</c:v>
                </c:pt>
                <c:pt idx="7">
                  <c:v>538299.70166666666</c:v>
                </c:pt>
                <c:pt idx="8">
                  <c:v>538299.70166666666</c:v>
                </c:pt>
                <c:pt idx="9">
                  <c:v>538299.70166666666</c:v>
                </c:pt>
                <c:pt idx="10">
                  <c:v>538299.70166666666</c:v>
                </c:pt>
                <c:pt idx="11">
                  <c:v>538299.70166666666</c:v>
                </c:pt>
                <c:pt idx="12">
                  <c:v>538299.70166666666</c:v>
                </c:pt>
                <c:pt idx="13">
                  <c:v>538299.70166666666</c:v>
                </c:pt>
                <c:pt idx="14">
                  <c:v>538299.70166666666</c:v>
                </c:pt>
                <c:pt idx="15">
                  <c:v>538299.70166666666</c:v>
                </c:pt>
                <c:pt idx="16">
                  <c:v>538299.70166666666</c:v>
                </c:pt>
                <c:pt idx="17">
                  <c:v>538299.70166666666</c:v>
                </c:pt>
                <c:pt idx="18">
                  <c:v>538299.70166666666</c:v>
                </c:pt>
                <c:pt idx="19">
                  <c:v>538299.70166666666</c:v>
                </c:pt>
                <c:pt idx="20">
                  <c:v>538299.70166666666</c:v>
                </c:pt>
                <c:pt idx="21">
                  <c:v>538299.70166666666</c:v>
                </c:pt>
                <c:pt idx="22">
                  <c:v>538299.70166666666</c:v>
                </c:pt>
                <c:pt idx="23">
                  <c:v>538299.70166666666</c:v>
                </c:pt>
                <c:pt idx="24">
                  <c:v>538299.70166666666</c:v>
                </c:pt>
                <c:pt idx="25">
                  <c:v>538299.70166666666</c:v>
                </c:pt>
                <c:pt idx="26">
                  <c:v>538299.70166666666</c:v>
                </c:pt>
                <c:pt idx="27">
                  <c:v>538299.70166666666</c:v>
                </c:pt>
                <c:pt idx="28">
                  <c:v>538299.70166666666</c:v>
                </c:pt>
                <c:pt idx="29">
                  <c:v>538299.70166666666</c:v>
                </c:pt>
                <c:pt idx="30">
                  <c:v>538299.70166666666</c:v>
                </c:pt>
                <c:pt idx="31">
                  <c:v>538299.70166666666</c:v>
                </c:pt>
                <c:pt idx="32">
                  <c:v>538299.70166666666</c:v>
                </c:pt>
                <c:pt idx="33">
                  <c:v>538299.70166666666</c:v>
                </c:pt>
                <c:pt idx="34">
                  <c:v>538299.70166666666</c:v>
                </c:pt>
                <c:pt idx="35">
                  <c:v>538299.70166666666</c:v>
                </c:pt>
                <c:pt idx="36">
                  <c:v>538299.70166666666</c:v>
                </c:pt>
                <c:pt idx="37">
                  <c:v>538299.70166666666</c:v>
                </c:pt>
                <c:pt idx="38">
                  <c:v>538299.70166666666</c:v>
                </c:pt>
                <c:pt idx="39">
                  <c:v>538299.70166666666</c:v>
                </c:pt>
                <c:pt idx="40">
                  <c:v>538299.70166666666</c:v>
                </c:pt>
                <c:pt idx="41">
                  <c:v>538299.70166666666</c:v>
                </c:pt>
                <c:pt idx="42">
                  <c:v>538299.70166666666</c:v>
                </c:pt>
                <c:pt idx="43">
                  <c:v>538299.70166666666</c:v>
                </c:pt>
                <c:pt idx="44">
                  <c:v>538299.70166666666</c:v>
                </c:pt>
                <c:pt idx="45">
                  <c:v>538299.70166666666</c:v>
                </c:pt>
                <c:pt idx="46">
                  <c:v>538299.70166666666</c:v>
                </c:pt>
                <c:pt idx="47">
                  <c:v>538299.70166666666</c:v>
                </c:pt>
                <c:pt idx="48">
                  <c:v>538299.70166666666</c:v>
                </c:pt>
                <c:pt idx="49">
                  <c:v>538299.70166666666</c:v>
                </c:pt>
                <c:pt idx="50">
                  <c:v>538299.70166666666</c:v>
                </c:pt>
                <c:pt idx="51">
                  <c:v>538299.70166666666</c:v>
                </c:pt>
                <c:pt idx="52">
                  <c:v>538299.70166666666</c:v>
                </c:pt>
                <c:pt idx="53">
                  <c:v>538299.70166666666</c:v>
                </c:pt>
                <c:pt idx="54">
                  <c:v>538299.70166666666</c:v>
                </c:pt>
                <c:pt idx="55">
                  <c:v>538299.70166666666</c:v>
                </c:pt>
                <c:pt idx="56">
                  <c:v>538299.70166666666</c:v>
                </c:pt>
                <c:pt idx="57">
                  <c:v>538299.70166666666</c:v>
                </c:pt>
                <c:pt idx="58">
                  <c:v>538299.70166666666</c:v>
                </c:pt>
                <c:pt idx="59">
                  <c:v>538299.70166666666</c:v>
                </c:pt>
                <c:pt idx="60">
                  <c:v>538299.70166666666</c:v>
                </c:pt>
                <c:pt idx="61">
                  <c:v>538299.70166666666</c:v>
                </c:pt>
                <c:pt idx="62">
                  <c:v>538299.70166666666</c:v>
                </c:pt>
                <c:pt idx="63">
                  <c:v>538299.70166666666</c:v>
                </c:pt>
                <c:pt idx="64">
                  <c:v>538299.70166666666</c:v>
                </c:pt>
                <c:pt idx="65">
                  <c:v>538299.70166666666</c:v>
                </c:pt>
                <c:pt idx="66">
                  <c:v>538299.70166666666</c:v>
                </c:pt>
                <c:pt idx="67">
                  <c:v>538299.70166666666</c:v>
                </c:pt>
                <c:pt idx="68">
                  <c:v>538299.70166666666</c:v>
                </c:pt>
                <c:pt idx="69">
                  <c:v>538299.70166666666</c:v>
                </c:pt>
                <c:pt idx="70">
                  <c:v>538299.70166666666</c:v>
                </c:pt>
                <c:pt idx="71">
                  <c:v>538299.70166666666</c:v>
                </c:pt>
                <c:pt idx="72">
                  <c:v>538299.70166666666</c:v>
                </c:pt>
                <c:pt idx="73">
                  <c:v>538299.70166666666</c:v>
                </c:pt>
                <c:pt idx="74">
                  <c:v>538299.70166666666</c:v>
                </c:pt>
                <c:pt idx="75">
                  <c:v>538299.70166666666</c:v>
                </c:pt>
                <c:pt idx="76">
                  <c:v>538299.70166666666</c:v>
                </c:pt>
                <c:pt idx="77">
                  <c:v>538299.70166666666</c:v>
                </c:pt>
                <c:pt idx="78">
                  <c:v>538299.70166666666</c:v>
                </c:pt>
                <c:pt idx="79">
                  <c:v>538299.70166666666</c:v>
                </c:pt>
                <c:pt idx="80">
                  <c:v>538299.70166666666</c:v>
                </c:pt>
                <c:pt idx="81">
                  <c:v>538299.70166666666</c:v>
                </c:pt>
                <c:pt idx="82">
                  <c:v>538299.70166666666</c:v>
                </c:pt>
                <c:pt idx="83">
                  <c:v>538299.70166666666</c:v>
                </c:pt>
                <c:pt idx="84">
                  <c:v>538299.70166666666</c:v>
                </c:pt>
                <c:pt idx="85">
                  <c:v>538299.70166666666</c:v>
                </c:pt>
                <c:pt idx="86">
                  <c:v>538299.70166666666</c:v>
                </c:pt>
                <c:pt idx="87">
                  <c:v>538299.70166666666</c:v>
                </c:pt>
                <c:pt idx="88">
                  <c:v>538299.70166666666</c:v>
                </c:pt>
                <c:pt idx="89">
                  <c:v>538299.70166666666</c:v>
                </c:pt>
              </c:numCache>
            </c:numRef>
          </c:val>
          <c:smooth val="0"/>
        </c:ser>
        <c:dLbls>
          <c:showLegendKey val="0"/>
          <c:showVal val="0"/>
          <c:showCatName val="0"/>
          <c:showSerName val="0"/>
          <c:showPercent val="0"/>
          <c:showBubbleSize val="0"/>
        </c:dLbls>
        <c:marker val="1"/>
        <c:smooth val="0"/>
        <c:axId val="48864256"/>
        <c:axId val="41414592"/>
      </c:lineChart>
      <c:dateAx>
        <c:axId val="48864256"/>
        <c:scaling>
          <c:orientation val="minMax"/>
        </c:scaling>
        <c:delete val="0"/>
        <c:axPos val="b"/>
        <c:numFmt formatCode="General" sourceLinked="1"/>
        <c:majorTickMark val="out"/>
        <c:minorTickMark val="none"/>
        <c:tickLblPos val="nextTo"/>
        <c:txPr>
          <a:bodyPr/>
          <a:lstStyle/>
          <a:p>
            <a:pPr>
              <a:defRPr sz="1000"/>
            </a:pPr>
            <a:endParaRPr lang="zh-HK"/>
          </a:p>
        </c:txPr>
        <c:crossAx val="41414592"/>
        <c:crosses val="autoZero"/>
        <c:auto val="0"/>
        <c:lblOffset val="100"/>
        <c:baseTimeUnit val="days"/>
        <c:majorUnit val="4"/>
        <c:majorTimeUnit val="days"/>
      </c:dateAx>
      <c:valAx>
        <c:axId val="41414592"/>
        <c:scaling>
          <c:orientation val="minMax"/>
        </c:scaling>
        <c:delete val="0"/>
        <c:axPos val="l"/>
        <c:majorGridlines/>
        <c:numFmt formatCode="#,##0" sourceLinked="1"/>
        <c:majorTickMark val="out"/>
        <c:minorTickMark val="none"/>
        <c:tickLblPos val="nextTo"/>
        <c:crossAx val="48864256"/>
        <c:crosses val="autoZero"/>
        <c:crossBetween val="between"/>
      </c:valAx>
    </c:plotArea>
    <c:plotVisOnly val="1"/>
    <c:dispBlanksAs val="gap"/>
    <c:showDLblsOverMax val="0"/>
  </c:chart>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84AA43A-3F76-4A13-9CD6-36134EB429E3}" type="datetimeFigureOut">
              <a:rPr lang="en-US"/>
              <a:pPr/>
              <a:t>10/28/2016</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850423A-8BCE-448E-A97B-03A88B2B12C1}" type="slidenum">
              <a:rPr/>
              <a:pPr/>
              <a:t>‹#›</a:t>
            </a:fld>
            <a:endParaRPr/>
          </a:p>
        </p:txBody>
      </p:sp>
    </p:spTree>
    <p:extLst>
      <p:ext uri="{BB962C8B-B14F-4D97-AF65-F5344CB8AC3E}">
        <p14:creationId xmlns:p14="http://schemas.microsoft.com/office/powerpoint/2010/main" val="4051395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674A4F-2B7A-4ECB-A400-260B2FFC03C1}" type="datetimeFigureOut">
              <a:rPr lang="en-US"/>
              <a:pPr/>
              <a:t>10/28/2016</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F2A70B-78F2-4DCF-B53B-C990D2FAFB8A}" type="slidenum">
              <a:rPr/>
              <a:pPr/>
              <a:t>‹#›</a:t>
            </a:fld>
            <a:endParaRPr/>
          </a:p>
        </p:txBody>
      </p:sp>
    </p:spTree>
    <p:extLst>
      <p:ext uri="{BB962C8B-B14F-4D97-AF65-F5344CB8AC3E}">
        <p14:creationId xmlns:p14="http://schemas.microsoft.com/office/powerpoint/2010/main" val="24115705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1F2A70B-78F2-4DCF-B53B-C990D2FAFB8A}" type="slidenum">
              <a:rPr lang="en-US"/>
              <a:pPr/>
              <a:t>1</a:t>
            </a:fld>
            <a:endParaRPr lang="en-US"/>
          </a:p>
        </p:txBody>
      </p:sp>
    </p:spTree>
    <p:extLst>
      <p:ext uri="{BB962C8B-B14F-4D97-AF65-F5344CB8AC3E}">
        <p14:creationId xmlns:p14="http://schemas.microsoft.com/office/powerpoint/2010/main" val="21745626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3EAAD900-34F0-4364-890B-860322BC56FC}" type="slidenum">
              <a:rPr lang="en-GB" smtClean="0"/>
              <a:pPr/>
              <a:t>2</a:t>
            </a:fld>
            <a:endParaRPr lang="en-GB"/>
          </a:p>
        </p:txBody>
      </p:sp>
    </p:spTree>
    <p:extLst>
      <p:ext uri="{BB962C8B-B14F-4D97-AF65-F5344CB8AC3E}">
        <p14:creationId xmlns:p14="http://schemas.microsoft.com/office/powerpoint/2010/main" val="36177636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1F2A70B-78F2-4DCF-B53B-C990D2FAFB8A}" type="slidenum">
              <a:rPr lang="en-US"/>
              <a:pPr/>
              <a:t>4</a:t>
            </a:fld>
            <a:endParaRPr lang="en-US"/>
          </a:p>
        </p:txBody>
      </p:sp>
    </p:spTree>
    <p:extLst>
      <p:ext uri="{BB962C8B-B14F-4D97-AF65-F5344CB8AC3E}">
        <p14:creationId xmlns:p14="http://schemas.microsoft.com/office/powerpoint/2010/main" val="24853245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1F2A70B-78F2-4DCF-B53B-C990D2FAFB8A}" type="slidenum">
              <a:rPr lang="en-US"/>
              <a:pPr/>
              <a:t>6</a:t>
            </a:fld>
            <a:endParaRPr lang="en-US"/>
          </a:p>
        </p:txBody>
      </p:sp>
    </p:spTree>
    <p:extLst>
      <p:ext uri="{BB962C8B-B14F-4D97-AF65-F5344CB8AC3E}">
        <p14:creationId xmlns:p14="http://schemas.microsoft.com/office/powerpoint/2010/main" val="23901317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382588" y="685800"/>
            <a:ext cx="6092825" cy="3429000"/>
          </a:xfrm>
        </p:spPr>
      </p:sp>
      <p:sp>
        <p:nvSpPr>
          <p:cNvPr id="3" name="備忘稿版面配置區 2"/>
          <p:cNvSpPr>
            <a:spLocks noGrp="1"/>
          </p:cNvSpPr>
          <p:nvPr>
            <p:ph type="body" idx="1"/>
          </p:nvPr>
        </p:nvSpPr>
        <p:spPr/>
        <p:txBody>
          <a:bodyPr/>
          <a:lstStyle/>
          <a:p>
            <a:r>
              <a:rPr lang="en-US" dirty="0" smtClean="0"/>
              <a:t>Original Duration as granted.</a:t>
            </a:r>
            <a:endParaRPr lang="en-US" dirty="0"/>
          </a:p>
        </p:txBody>
      </p:sp>
      <p:sp>
        <p:nvSpPr>
          <p:cNvPr id="4" name="投影片編號版面配置區 3"/>
          <p:cNvSpPr>
            <a:spLocks noGrp="1"/>
          </p:cNvSpPr>
          <p:nvPr>
            <p:ph type="sldNum" sz="quarter" idx="10"/>
          </p:nvPr>
        </p:nvSpPr>
        <p:spPr/>
        <p:txBody>
          <a:bodyPr/>
          <a:lstStyle/>
          <a:p>
            <a:fld id="{21149CA4-C42A-4D65-BC0A-58D7387BAEB9}"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35392152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382588" y="685800"/>
            <a:ext cx="6092825" cy="3429000"/>
          </a:xfrm>
        </p:spPr>
      </p:sp>
      <p:sp>
        <p:nvSpPr>
          <p:cNvPr id="3" name="備忘稿版面配置區 2"/>
          <p:cNvSpPr>
            <a:spLocks noGrp="1"/>
          </p:cNvSpPr>
          <p:nvPr>
            <p:ph type="body" idx="1"/>
          </p:nvPr>
        </p:nvSpPr>
        <p:spPr/>
        <p:txBody>
          <a:bodyPr/>
          <a:lstStyle/>
          <a:p>
            <a:r>
              <a:rPr lang="en-US" sz="1200" dirty="0" smtClean="0">
                <a:latin typeface="Georgia" panose="02040502050405020303" pitchFamily="18" charset="0"/>
              </a:rPr>
              <a:t>project costing over HK$ 1 million</a:t>
            </a:r>
            <a:r>
              <a:rPr lang="en-US" sz="1200" baseline="0" dirty="0" smtClean="0">
                <a:latin typeface="Georgia" panose="02040502050405020303" pitchFamily="18" charset="0"/>
              </a:rPr>
              <a:t>: granted</a:t>
            </a:r>
            <a:endParaRPr lang="en-US" dirty="0"/>
          </a:p>
        </p:txBody>
      </p:sp>
      <p:sp>
        <p:nvSpPr>
          <p:cNvPr id="4" name="投影片編號版面配置區 3"/>
          <p:cNvSpPr>
            <a:spLocks noGrp="1"/>
          </p:cNvSpPr>
          <p:nvPr>
            <p:ph type="sldNum" sz="quarter" idx="10"/>
          </p:nvPr>
        </p:nvSpPr>
        <p:spPr/>
        <p:txBody>
          <a:bodyPr/>
          <a:lstStyle/>
          <a:p>
            <a:fld id="{21149CA4-C42A-4D65-BC0A-58D7387BAEB9}" type="slidenum">
              <a:rPr lang="en-US" smtClean="0">
                <a:solidFill>
                  <a:prstClr val="black"/>
                </a:solidFill>
              </a:rPr>
              <a:pPr/>
              <a:t>9</a:t>
            </a:fld>
            <a:endParaRPr lang="en-US">
              <a:solidFill>
                <a:prstClr val="black"/>
              </a:solidFill>
            </a:endParaRPr>
          </a:p>
        </p:txBody>
      </p:sp>
    </p:spTree>
    <p:extLst>
      <p:ext uri="{BB962C8B-B14F-4D97-AF65-F5344CB8AC3E}">
        <p14:creationId xmlns:p14="http://schemas.microsoft.com/office/powerpoint/2010/main" val="27524730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1F2A70B-78F2-4DCF-B53B-C990D2FAFB8A}" type="slidenum">
              <a:rPr lang="en-US"/>
              <a:pPr/>
              <a:t>13</a:t>
            </a:fld>
            <a:endParaRPr lang="en-US"/>
          </a:p>
        </p:txBody>
      </p:sp>
    </p:spTree>
    <p:extLst>
      <p:ext uri="{BB962C8B-B14F-4D97-AF65-F5344CB8AC3E}">
        <p14:creationId xmlns:p14="http://schemas.microsoft.com/office/powerpoint/2010/main" val="23901317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1F2A70B-78F2-4DCF-B53B-C990D2FAFB8A}" type="slidenum">
              <a:rPr lang="en-US"/>
              <a:pPr/>
              <a:t>14</a:t>
            </a:fld>
            <a:endParaRPr lang="en-US"/>
          </a:p>
        </p:txBody>
      </p:sp>
    </p:spTree>
    <p:extLst>
      <p:ext uri="{BB962C8B-B14F-4D97-AF65-F5344CB8AC3E}">
        <p14:creationId xmlns:p14="http://schemas.microsoft.com/office/powerpoint/2010/main" val="23901317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8539" y="2514601"/>
            <a:ext cx="8913077" cy="2262781"/>
          </a:xfrm>
        </p:spPr>
        <p:txBody>
          <a:bodyPr anchor="b">
            <a:normAutofit/>
          </a:bodyPr>
          <a:lstStyle>
            <a:lvl1pPr>
              <a:defRPr sz="5398"/>
            </a:lvl1pPr>
          </a:lstStyle>
          <a:p>
            <a:r>
              <a:rPr lang="en-US" smtClean="0"/>
              <a:t>Click to edit Master title style</a:t>
            </a:r>
            <a:endParaRPr lang="en-US" dirty="0"/>
          </a:p>
        </p:txBody>
      </p:sp>
      <p:sp>
        <p:nvSpPr>
          <p:cNvPr id="3" name="Subtitle 2"/>
          <p:cNvSpPr>
            <a:spLocks noGrp="1"/>
          </p:cNvSpPr>
          <p:nvPr>
            <p:ph type="subTitle" idx="1"/>
          </p:nvPr>
        </p:nvSpPr>
        <p:spPr>
          <a:xfrm>
            <a:off x="2588539" y="4777380"/>
            <a:ext cx="8913077" cy="1126283"/>
          </a:xfrm>
        </p:spPr>
        <p:txBody>
          <a:bodyPr anchor="t"/>
          <a:lstStyle>
            <a:lvl1pPr marL="0" indent="0" algn="l">
              <a:buNone/>
              <a:defRPr>
                <a:solidFill>
                  <a:schemeClr val="tx1">
                    <a:lumMod val="65000"/>
                    <a:lumOff val="35000"/>
                  </a:schemeClr>
                </a:solidFill>
              </a:defRPr>
            </a:lvl1pPr>
            <a:lvl2pPr marL="457063" indent="0" algn="ctr">
              <a:buNone/>
              <a:defRPr>
                <a:solidFill>
                  <a:schemeClr val="tx1">
                    <a:tint val="75000"/>
                  </a:schemeClr>
                </a:solidFill>
              </a:defRPr>
            </a:lvl2pPr>
            <a:lvl3pPr marL="914126" indent="0" algn="ctr">
              <a:buNone/>
              <a:defRPr>
                <a:solidFill>
                  <a:schemeClr val="tx1">
                    <a:tint val="75000"/>
                  </a:schemeClr>
                </a:solidFill>
              </a:defRPr>
            </a:lvl3pPr>
            <a:lvl4pPr marL="1371189" indent="0" algn="ctr">
              <a:buNone/>
              <a:defRPr>
                <a:solidFill>
                  <a:schemeClr val="tx1">
                    <a:tint val="75000"/>
                  </a:schemeClr>
                </a:solidFill>
              </a:defRPr>
            </a:lvl4pPr>
            <a:lvl5pPr marL="1828251" indent="0" algn="ctr">
              <a:buNone/>
              <a:defRPr>
                <a:solidFill>
                  <a:schemeClr val="tx1">
                    <a:tint val="75000"/>
                  </a:schemeClr>
                </a:solidFill>
              </a:defRPr>
            </a:lvl5pPr>
            <a:lvl6pPr marL="2285314" indent="0" algn="ctr">
              <a:buNone/>
              <a:defRPr>
                <a:solidFill>
                  <a:schemeClr val="tx1">
                    <a:tint val="75000"/>
                  </a:schemeClr>
                </a:solidFill>
              </a:defRPr>
            </a:lvl6pPr>
            <a:lvl7pPr marL="2742377" indent="0" algn="ctr">
              <a:buNone/>
              <a:defRPr>
                <a:solidFill>
                  <a:schemeClr val="tx1">
                    <a:tint val="75000"/>
                  </a:schemeClr>
                </a:solidFill>
              </a:defRPr>
            </a:lvl7pPr>
            <a:lvl8pPr marL="3199440" indent="0" algn="ctr">
              <a:buNone/>
              <a:defRPr>
                <a:solidFill>
                  <a:schemeClr val="tx1">
                    <a:tint val="75000"/>
                  </a:schemeClr>
                </a:solidFill>
              </a:defRPr>
            </a:lvl8pPr>
            <a:lvl9pPr marL="3656503"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1"/>
            <a:ext cx="1744198"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674" y="4529541"/>
            <a:ext cx="779564"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2720422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8538" y="609600"/>
            <a:ext cx="8913077" cy="3117040"/>
          </a:xfrm>
        </p:spPr>
        <p:txBody>
          <a:bodyPr anchor="ctr">
            <a:normAutofit/>
          </a:bodyPr>
          <a:lstStyle>
            <a:lvl1pPr algn="l">
              <a:defRPr sz="4799"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8538" y="4354046"/>
            <a:ext cx="8913077" cy="1555864"/>
          </a:xfrm>
        </p:spPr>
        <p:txBody>
          <a:bodyPr anchor="ctr">
            <a:normAutofit/>
          </a:bodyPr>
          <a:lstStyle>
            <a:lvl1pPr marL="0" indent="0" algn="l">
              <a:buNone/>
              <a:defRPr sz="1799">
                <a:solidFill>
                  <a:schemeClr val="tx1">
                    <a:lumMod val="65000"/>
                    <a:lumOff val="35000"/>
                  </a:schemeClr>
                </a:solidFill>
              </a:defRPr>
            </a:lvl1pPr>
            <a:lvl2pPr marL="457063" indent="0">
              <a:buNone/>
              <a:defRPr sz="1799">
                <a:solidFill>
                  <a:schemeClr val="tx1">
                    <a:tint val="75000"/>
                  </a:schemeClr>
                </a:solidFill>
              </a:defRPr>
            </a:lvl2pPr>
            <a:lvl3pPr marL="914126" indent="0">
              <a:buNone/>
              <a:defRPr sz="1600">
                <a:solidFill>
                  <a:schemeClr val="tx1">
                    <a:tint val="75000"/>
                  </a:schemeClr>
                </a:solidFill>
              </a:defRPr>
            </a:lvl3pPr>
            <a:lvl4pPr marL="1371189" indent="0">
              <a:buNone/>
              <a:defRPr sz="1400">
                <a:solidFill>
                  <a:schemeClr val="tx1">
                    <a:tint val="75000"/>
                  </a:schemeClr>
                </a:solidFill>
              </a:defRPr>
            </a:lvl4pPr>
            <a:lvl5pPr marL="1828251" indent="0">
              <a:buNone/>
              <a:defRPr sz="1400">
                <a:solidFill>
                  <a:schemeClr val="tx1">
                    <a:tint val="75000"/>
                  </a:schemeClr>
                </a:solidFill>
              </a:defRPr>
            </a:lvl5pPr>
            <a:lvl6pPr marL="2285314" indent="0">
              <a:buNone/>
              <a:defRPr sz="1400">
                <a:solidFill>
                  <a:schemeClr val="tx1">
                    <a:tint val="75000"/>
                  </a:schemeClr>
                </a:solidFill>
              </a:defRPr>
            </a:lvl6pPr>
            <a:lvl7pPr marL="2742377" indent="0">
              <a:buNone/>
              <a:defRPr sz="1400">
                <a:solidFill>
                  <a:schemeClr val="tx1">
                    <a:tint val="75000"/>
                  </a:schemeClr>
                </a:solidFill>
              </a:defRPr>
            </a:lvl7pPr>
            <a:lvl8pPr marL="3199440" indent="0">
              <a:buNone/>
              <a:defRPr sz="1400">
                <a:solidFill>
                  <a:schemeClr val="tx1">
                    <a:tint val="75000"/>
                  </a:schemeClr>
                </a:solidFill>
              </a:defRPr>
            </a:lvl8pPr>
            <a:lvl9pPr marL="3656503"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AFE8FB1-0A7A-443E-AAF7-31D4FA1AA312}" type="datetimeFigureOut">
              <a:rPr lang="en-US" smtClean="0"/>
              <a:pPr/>
              <a:t>10/28/2016</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7" y="3178176"/>
            <a:ext cx="1588113"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674" y="3244140"/>
            <a:ext cx="779564" cy="365125"/>
          </a:xfrm>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25299520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207" y="609600"/>
            <a:ext cx="8391740" cy="2895600"/>
          </a:xfrm>
        </p:spPr>
        <p:txBody>
          <a:bodyPr anchor="ctr">
            <a:normAutofit/>
          </a:bodyPr>
          <a:lstStyle>
            <a:lvl1pPr algn="l">
              <a:defRPr sz="4799"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4159" y="3505200"/>
            <a:ext cx="7534591" cy="381000"/>
          </a:xfrm>
        </p:spPr>
        <p:txBody>
          <a:bodyPr anchor="ctr">
            <a:noAutofit/>
          </a:bodyPr>
          <a:lstStyle>
            <a:lvl1pPr marL="0" indent="0">
              <a:buFontTx/>
              <a:buNone/>
              <a:defRPr sz="1600">
                <a:solidFill>
                  <a:schemeClr val="tx1">
                    <a:lumMod val="50000"/>
                    <a:lumOff val="50000"/>
                  </a:schemeClr>
                </a:solidFill>
              </a:defRPr>
            </a:lvl1pPr>
            <a:lvl2pPr marL="457063" indent="0">
              <a:buFontTx/>
              <a:buNone/>
              <a:defRPr/>
            </a:lvl2pPr>
            <a:lvl3pPr marL="914126" indent="0">
              <a:buFontTx/>
              <a:buNone/>
              <a:defRPr/>
            </a:lvl3pPr>
            <a:lvl4pPr marL="1371189" indent="0">
              <a:buFontTx/>
              <a:buNone/>
              <a:defRPr/>
            </a:lvl4pPr>
            <a:lvl5pPr marL="1828251"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8538" y="4354046"/>
            <a:ext cx="8913077" cy="1555864"/>
          </a:xfrm>
        </p:spPr>
        <p:txBody>
          <a:bodyPr anchor="ctr">
            <a:normAutofit/>
          </a:bodyPr>
          <a:lstStyle>
            <a:lvl1pPr marL="0" indent="0" algn="l">
              <a:buNone/>
              <a:defRPr sz="1799">
                <a:solidFill>
                  <a:schemeClr val="tx1">
                    <a:lumMod val="65000"/>
                    <a:lumOff val="35000"/>
                  </a:schemeClr>
                </a:solidFill>
              </a:defRPr>
            </a:lvl1pPr>
            <a:lvl2pPr marL="457063" indent="0">
              <a:buNone/>
              <a:defRPr sz="1799">
                <a:solidFill>
                  <a:schemeClr val="tx1">
                    <a:tint val="75000"/>
                  </a:schemeClr>
                </a:solidFill>
              </a:defRPr>
            </a:lvl2pPr>
            <a:lvl3pPr marL="914126" indent="0">
              <a:buNone/>
              <a:defRPr sz="1600">
                <a:solidFill>
                  <a:schemeClr val="tx1">
                    <a:tint val="75000"/>
                  </a:schemeClr>
                </a:solidFill>
              </a:defRPr>
            </a:lvl3pPr>
            <a:lvl4pPr marL="1371189" indent="0">
              <a:buNone/>
              <a:defRPr sz="1400">
                <a:solidFill>
                  <a:schemeClr val="tx1">
                    <a:tint val="75000"/>
                  </a:schemeClr>
                </a:solidFill>
              </a:defRPr>
            </a:lvl4pPr>
            <a:lvl5pPr marL="1828251" indent="0">
              <a:buNone/>
              <a:defRPr sz="1400">
                <a:solidFill>
                  <a:schemeClr val="tx1">
                    <a:tint val="75000"/>
                  </a:schemeClr>
                </a:solidFill>
              </a:defRPr>
            </a:lvl5pPr>
            <a:lvl6pPr marL="2285314" indent="0">
              <a:buNone/>
              <a:defRPr sz="1400">
                <a:solidFill>
                  <a:schemeClr val="tx1">
                    <a:tint val="75000"/>
                  </a:schemeClr>
                </a:solidFill>
              </a:defRPr>
            </a:lvl6pPr>
            <a:lvl7pPr marL="2742377" indent="0">
              <a:buNone/>
              <a:defRPr sz="1400">
                <a:solidFill>
                  <a:schemeClr val="tx1">
                    <a:tint val="75000"/>
                  </a:schemeClr>
                </a:solidFill>
              </a:defRPr>
            </a:lvl7pPr>
            <a:lvl8pPr marL="3199440" indent="0">
              <a:buNone/>
              <a:defRPr sz="1400">
                <a:solidFill>
                  <a:schemeClr val="tx1">
                    <a:tint val="75000"/>
                  </a:schemeClr>
                </a:solidFill>
              </a:defRPr>
            </a:lvl8pPr>
            <a:lvl9pPr marL="3656503"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AFE8FB1-0A7A-443E-AAF7-31D4FA1AA312}" type="datetimeFigureOut">
              <a:rPr lang="en-US" smtClean="0"/>
              <a:pPr/>
              <a:t>10/28/2016</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7" y="3178176"/>
            <a:ext cx="1588113"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674" y="3244140"/>
            <a:ext cx="779564" cy="365125"/>
          </a:xfrm>
        </p:spPr>
        <p:txBody>
          <a:bodyPr/>
          <a:lstStyle/>
          <a:p>
            <a:fld id="{25BA54BD-C84D-46CE-8B72-31BFB26ABA43}" type="slidenum">
              <a:rPr lang="en-US" smtClean="0"/>
              <a:pPr/>
              <a:t>‹#›</a:t>
            </a:fld>
            <a:endParaRPr lang="en-US"/>
          </a:p>
        </p:txBody>
      </p:sp>
      <p:sp>
        <p:nvSpPr>
          <p:cNvPr id="14" name="TextBox 13"/>
          <p:cNvSpPr txBox="1"/>
          <p:nvPr/>
        </p:nvSpPr>
        <p:spPr>
          <a:xfrm>
            <a:off x="2467010" y="648005"/>
            <a:ext cx="609441" cy="584776"/>
          </a:xfrm>
          <a:prstGeom prst="rect">
            <a:avLst/>
          </a:prstGeom>
        </p:spPr>
        <p:txBody>
          <a:bodyPr vert="horz" lIns="91416" tIns="45708" rIns="91416" bIns="45708" rtlCol="0" anchor="ctr">
            <a:noAutofit/>
          </a:bodyPr>
          <a:lstStyle/>
          <a:p>
            <a:pPr lvl="0"/>
            <a:r>
              <a:rPr lang="en-US" sz="7998" baseline="0" dirty="0">
                <a:ln w="3175" cmpd="sng">
                  <a:noFill/>
                </a:ln>
                <a:solidFill>
                  <a:schemeClr val="accent1"/>
                </a:solidFill>
                <a:effectLst/>
                <a:latin typeface="Arial"/>
              </a:rPr>
              <a:t>“</a:t>
            </a:r>
          </a:p>
        </p:txBody>
      </p:sp>
      <p:sp>
        <p:nvSpPr>
          <p:cNvPr id="15" name="TextBox 14"/>
          <p:cNvSpPr txBox="1"/>
          <p:nvPr/>
        </p:nvSpPr>
        <p:spPr>
          <a:xfrm>
            <a:off x="11111958" y="2905306"/>
            <a:ext cx="609441" cy="584776"/>
          </a:xfrm>
          <a:prstGeom prst="rect">
            <a:avLst/>
          </a:prstGeom>
        </p:spPr>
        <p:txBody>
          <a:bodyPr vert="horz" lIns="91416" tIns="45708" rIns="91416" bIns="45708" rtlCol="0" anchor="ctr">
            <a:noAutofit/>
          </a:bodyPr>
          <a:lstStyle/>
          <a:p>
            <a:pPr lvl="0"/>
            <a:r>
              <a:rPr lang="en-US" sz="7998"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439773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8539" y="2438401"/>
            <a:ext cx="8913078" cy="2724845"/>
          </a:xfrm>
        </p:spPr>
        <p:txBody>
          <a:bodyPr anchor="b">
            <a:normAutofit/>
          </a:bodyPr>
          <a:lstStyle>
            <a:lvl1pPr algn="l">
              <a:defRPr sz="4799"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8539" y="5181600"/>
            <a:ext cx="8913078"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9AFE8FB1-0A7A-443E-AAF7-31D4FA1AA312}" type="datetimeFigureOut">
              <a:rPr lang="en-US" smtClean="0"/>
              <a:pPr/>
              <a:t>10/28/2016</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7" y="4911726"/>
            <a:ext cx="1588113"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674" y="4983088"/>
            <a:ext cx="779564" cy="365125"/>
          </a:xfrm>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464343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207" y="609600"/>
            <a:ext cx="8391740" cy="2895600"/>
          </a:xfrm>
        </p:spPr>
        <p:txBody>
          <a:bodyPr anchor="ctr">
            <a:normAutofit/>
          </a:bodyPr>
          <a:lstStyle>
            <a:lvl1pPr algn="l">
              <a:defRPr sz="4799"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8538" y="4343400"/>
            <a:ext cx="8913078" cy="838200"/>
          </a:xfrm>
        </p:spPr>
        <p:txBody>
          <a:bodyPr anchor="b">
            <a:noAutofit/>
          </a:bodyPr>
          <a:lstStyle>
            <a:lvl1pPr marL="0" indent="0">
              <a:buFontTx/>
              <a:buNone/>
              <a:defRPr sz="2399">
                <a:solidFill>
                  <a:schemeClr val="accent1"/>
                </a:solidFill>
              </a:defRPr>
            </a:lvl1pPr>
            <a:lvl2pPr marL="457063" indent="0">
              <a:buFontTx/>
              <a:buNone/>
              <a:defRPr/>
            </a:lvl2pPr>
            <a:lvl3pPr marL="914126" indent="0">
              <a:buFontTx/>
              <a:buNone/>
              <a:defRPr/>
            </a:lvl3pPr>
            <a:lvl4pPr marL="1371189" indent="0">
              <a:buFontTx/>
              <a:buNone/>
              <a:defRPr/>
            </a:lvl4pPr>
            <a:lvl5pPr marL="1828251"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8539" y="5181600"/>
            <a:ext cx="8913078"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9AFE8FB1-0A7A-443E-AAF7-31D4FA1AA312}" type="datetimeFigureOut">
              <a:rPr lang="en-US" smtClean="0"/>
              <a:pPr/>
              <a:t>10/28/2016</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7" y="4911726"/>
            <a:ext cx="1588113"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674" y="4983088"/>
            <a:ext cx="779564" cy="365125"/>
          </a:xfrm>
        </p:spPr>
        <p:txBody>
          <a:bodyPr/>
          <a:lstStyle/>
          <a:p>
            <a:fld id="{25BA54BD-C84D-46CE-8B72-31BFB26ABA43}" type="slidenum">
              <a:rPr lang="en-US" smtClean="0"/>
              <a:pPr/>
              <a:t>‹#›</a:t>
            </a:fld>
            <a:endParaRPr lang="en-US"/>
          </a:p>
        </p:txBody>
      </p:sp>
      <p:sp>
        <p:nvSpPr>
          <p:cNvPr id="17" name="TextBox 16"/>
          <p:cNvSpPr txBox="1"/>
          <p:nvPr/>
        </p:nvSpPr>
        <p:spPr>
          <a:xfrm>
            <a:off x="2467010" y="648005"/>
            <a:ext cx="609441" cy="584776"/>
          </a:xfrm>
          <a:prstGeom prst="rect">
            <a:avLst/>
          </a:prstGeom>
        </p:spPr>
        <p:txBody>
          <a:bodyPr vert="horz" lIns="91416" tIns="45708" rIns="91416" bIns="45708" rtlCol="0" anchor="ctr">
            <a:noAutofit/>
          </a:bodyPr>
          <a:lstStyle/>
          <a:p>
            <a:pPr lvl="0"/>
            <a:r>
              <a:rPr lang="en-US" sz="7998" baseline="0" dirty="0">
                <a:ln w="3175" cmpd="sng">
                  <a:noFill/>
                </a:ln>
                <a:solidFill>
                  <a:schemeClr val="accent1"/>
                </a:solidFill>
                <a:effectLst/>
                <a:latin typeface="Arial"/>
              </a:rPr>
              <a:t>“</a:t>
            </a:r>
          </a:p>
        </p:txBody>
      </p:sp>
      <p:sp>
        <p:nvSpPr>
          <p:cNvPr id="18" name="TextBox 17"/>
          <p:cNvSpPr txBox="1"/>
          <p:nvPr/>
        </p:nvSpPr>
        <p:spPr>
          <a:xfrm>
            <a:off x="11111958" y="2905306"/>
            <a:ext cx="609441" cy="584776"/>
          </a:xfrm>
          <a:prstGeom prst="rect">
            <a:avLst/>
          </a:prstGeom>
        </p:spPr>
        <p:txBody>
          <a:bodyPr vert="horz" lIns="91416" tIns="45708" rIns="91416" bIns="45708" rtlCol="0" anchor="ctr">
            <a:noAutofit/>
          </a:bodyPr>
          <a:lstStyle/>
          <a:p>
            <a:pPr lvl="0"/>
            <a:r>
              <a:rPr lang="en-US" sz="7998"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27224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8538" y="627407"/>
            <a:ext cx="8913077" cy="2880020"/>
          </a:xfrm>
        </p:spPr>
        <p:txBody>
          <a:bodyPr anchor="ctr">
            <a:normAutofit/>
          </a:bodyPr>
          <a:lstStyle>
            <a:lvl1pPr algn="l">
              <a:defRPr sz="4799"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8538" y="4343400"/>
            <a:ext cx="8913078" cy="838200"/>
          </a:xfrm>
        </p:spPr>
        <p:txBody>
          <a:bodyPr anchor="b">
            <a:noAutofit/>
          </a:bodyPr>
          <a:lstStyle>
            <a:lvl1pPr marL="0" indent="0">
              <a:buFontTx/>
              <a:buNone/>
              <a:defRPr sz="2399">
                <a:solidFill>
                  <a:schemeClr val="accent1"/>
                </a:solidFill>
              </a:defRPr>
            </a:lvl1pPr>
            <a:lvl2pPr marL="457063" indent="0">
              <a:buFontTx/>
              <a:buNone/>
              <a:defRPr/>
            </a:lvl2pPr>
            <a:lvl3pPr marL="914126" indent="0">
              <a:buFontTx/>
              <a:buNone/>
              <a:defRPr/>
            </a:lvl3pPr>
            <a:lvl4pPr marL="1371189" indent="0">
              <a:buFontTx/>
              <a:buNone/>
              <a:defRPr/>
            </a:lvl4pPr>
            <a:lvl5pPr marL="1828251"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8539" y="5181600"/>
            <a:ext cx="8913078"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9AFE8FB1-0A7A-443E-AAF7-31D4FA1AA312}" type="datetimeFigureOut">
              <a:rPr lang="en-US" smtClean="0"/>
              <a:pPr/>
              <a:t>10/28/2016</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7" y="4911726"/>
            <a:ext cx="1588113"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674" y="4983088"/>
            <a:ext cx="779564" cy="365125"/>
          </a:xfrm>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28496113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AFE8FB1-0A7A-443E-AAF7-31D4FA1AA312}" type="datetimeFigureOut">
              <a:rPr lang="en-US" smtClean="0"/>
              <a:pPr/>
              <a:t>10/28/2016</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7" y="714376"/>
            <a:ext cx="1588113"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24135961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2392" y="627406"/>
            <a:ext cx="2207026"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8538" y="627406"/>
            <a:ext cx="6475313"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AFE8FB1-0A7A-443E-AAF7-31D4FA1AA312}" type="datetimeFigureOut">
              <a:rPr lang="en-US" smtClean="0"/>
              <a:pPr/>
              <a:t>10/28/2016</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7" y="714376"/>
            <a:ext cx="1588113"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2235366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250" y="624110"/>
            <a:ext cx="8909366"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8538" y="2133600"/>
            <a:ext cx="8913078"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AFE8FB1-0A7A-443E-AAF7-31D4FA1AA312}" type="datetimeFigureOut">
              <a:rPr lang="en-US" smtClean="0"/>
              <a:pPr/>
              <a:t>10/28/2016</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7" y="714376"/>
            <a:ext cx="1588113"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9089852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8538" y="2058750"/>
            <a:ext cx="8913077" cy="1468800"/>
          </a:xfrm>
        </p:spPr>
        <p:txBody>
          <a:bodyPr anchor="b"/>
          <a:lstStyle>
            <a:lvl1pPr algn="l">
              <a:defRPr sz="3999"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8538" y="3530129"/>
            <a:ext cx="8913077" cy="860400"/>
          </a:xfrm>
        </p:spPr>
        <p:txBody>
          <a:bodyPr anchor="t"/>
          <a:lstStyle>
            <a:lvl1pPr marL="0" indent="0" algn="l">
              <a:buNone/>
              <a:defRPr sz="1999">
                <a:solidFill>
                  <a:schemeClr val="tx1">
                    <a:lumMod val="65000"/>
                    <a:lumOff val="35000"/>
                  </a:schemeClr>
                </a:solidFill>
              </a:defRPr>
            </a:lvl1pPr>
            <a:lvl2pPr marL="457063" indent="0">
              <a:buNone/>
              <a:defRPr sz="1799">
                <a:solidFill>
                  <a:schemeClr val="tx1">
                    <a:tint val="75000"/>
                  </a:schemeClr>
                </a:solidFill>
              </a:defRPr>
            </a:lvl2pPr>
            <a:lvl3pPr marL="914126" indent="0">
              <a:buNone/>
              <a:defRPr sz="1600">
                <a:solidFill>
                  <a:schemeClr val="tx1">
                    <a:tint val="75000"/>
                  </a:schemeClr>
                </a:solidFill>
              </a:defRPr>
            </a:lvl3pPr>
            <a:lvl4pPr marL="1371189" indent="0">
              <a:buNone/>
              <a:defRPr sz="1400">
                <a:solidFill>
                  <a:schemeClr val="tx1">
                    <a:tint val="75000"/>
                  </a:schemeClr>
                </a:solidFill>
              </a:defRPr>
            </a:lvl4pPr>
            <a:lvl5pPr marL="1828251" indent="0">
              <a:buNone/>
              <a:defRPr sz="1400">
                <a:solidFill>
                  <a:schemeClr val="tx1">
                    <a:tint val="75000"/>
                  </a:schemeClr>
                </a:solidFill>
              </a:defRPr>
            </a:lvl5pPr>
            <a:lvl6pPr marL="2285314" indent="0">
              <a:buNone/>
              <a:defRPr sz="1400">
                <a:solidFill>
                  <a:schemeClr val="tx1">
                    <a:tint val="75000"/>
                  </a:schemeClr>
                </a:solidFill>
              </a:defRPr>
            </a:lvl6pPr>
            <a:lvl7pPr marL="2742377" indent="0">
              <a:buNone/>
              <a:defRPr sz="1400">
                <a:solidFill>
                  <a:schemeClr val="tx1">
                    <a:tint val="75000"/>
                  </a:schemeClr>
                </a:solidFill>
              </a:defRPr>
            </a:lvl7pPr>
            <a:lvl8pPr marL="3199440" indent="0">
              <a:buNone/>
              <a:defRPr sz="1400">
                <a:solidFill>
                  <a:schemeClr val="tx1">
                    <a:tint val="75000"/>
                  </a:schemeClr>
                </a:solidFill>
              </a:defRPr>
            </a:lvl8pPr>
            <a:lvl9pPr marL="3656503"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AFE8FB1-0A7A-443E-AAF7-31D4FA1AA312}" type="datetimeFigureOut">
              <a:rPr lang="en-US" smtClean="0"/>
              <a:pPr/>
              <a:t>10/28/2016</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7" y="3178176"/>
            <a:ext cx="1588113"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674" y="3244140"/>
            <a:ext cx="779564" cy="365125"/>
          </a:xfrm>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32950425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8538" y="2133600"/>
            <a:ext cx="4312741"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88874" y="2126222"/>
            <a:ext cx="4312741"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AFE8FB1-0A7A-443E-AAF7-31D4FA1AA312}" type="datetimeFigureOut">
              <a:rPr lang="en-US" smtClean="0"/>
              <a:pPr/>
              <a:t>10/28/2016</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7" y="714376"/>
            <a:ext cx="1588113"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674" y="787783"/>
            <a:ext cx="779564" cy="365125"/>
          </a:xfrm>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37353876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8608" y="1972703"/>
            <a:ext cx="3991692" cy="576262"/>
          </a:xfrm>
        </p:spPr>
        <p:txBody>
          <a:bodyPr anchor="b">
            <a:noAutofit/>
          </a:bodyPr>
          <a:lstStyle>
            <a:lvl1pPr marL="0" indent="0">
              <a:buNone/>
              <a:defRPr sz="2399" b="0"/>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8538" y="2548966"/>
            <a:ext cx="4341762"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4674" y="1969475"/>
            <a:ext cx="3997960" cy="576262"/>
          </a:xfrm>
        </p:spPr>
        <p:txBody>
          <a:bodyPr anchor="b">
            <a:noAutofit/>
          </a:bodyPr>
          <a:lstStyle>
            <a:lvl1pPr marL="0" indent="0">
              <a:buNone/>
              <a:defRPr sz="2399" b="0"/>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5091" y="2545738"/>
            <a:ext cx="433754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AFE8FB1-0A7A-443E-AAF7-31D4FA1AA312}" type="datetimeFigureOut">
              <a:rPr lang="en-US" smtClean="0"/>
              <a:pPr/>
              <a:t>10/28/2016</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7" y="714376"/>
            <a:ext cx="1588113"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674" y="787783"/>
            <a:ext cx="779564" cy="365125"/>
          </a:xfrm>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1675702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AFE8FB1-0A7A-443E-AAF7-31D4FA1AA312}" type="datetimeFigureOut">
              <a:rPr lang="en-US" smtClean="0"/>
              <a:pPr/>
              <a:t>10/28/2016</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7" y="714376"/>
            <a:ext cx="1588113"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38585636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FE8FB1-0A7A-443E-AAF7-31D4FA1AA312}" type="datetimeFigureOut">
              <a:rPr lang="en-US" smtClean="0"/>
              <a:pPr/>
              <a:t>10/28/2016</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7" y="714376"/>
            <a:ext cx="1588113"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11067532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8538" y="446088"/>
            <a:ext cx="3504286" cy="976312"/>
          </a:xfrm>
        </p:spPr>
        <p:txBody>
          <a:bodyPr anchor="b"/>
          <a:lstStyle>
            <a:lvl1pPr algn="l">
              <a:defRPr sz="1999" b="0"/>
            </a:lvl1pPr>
          </a:lstStyle>
          <a:p>
            <a:r>
              <a:rPr lang="en-US" smtClean="0"/>
              <a:t>Click to edit Master title style</a:t>
            </a:r>
            <a:endParaRPr lang="en-US" dirty="0"/>
          </a:p>
        </p:txBody>
      </p:sp>
      <p:sp>
        <p:nvSpPr>
          <p:cNvPr id="3" name="Content Placeholder 2"/>
          <p:cNvSpPr>
            <a:spLocks noGrp="1"/>
          </p:cNvSpPr>
          <p:nvPr>
            <p:ph idx="1"/>
          </p:nvPr>
        </p:nvSpPr>
        <p:spPr>
          <a:xfrm>
            <a:off x="6321365" y="446089"/>
            <a:ext cx="5180251"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8538" y="1598613"/>
            <a:ext cx="3504286" cy="4262436"/>
          </a:xfrm>
        </p:spPr>
        <p:txBody>
          <a:bodyPr/>
          <a:lstStyle>
            <a:lvl1pPr marL="0" indent="0">
              <a:buNone/>
              <a:defRPr sz="1400"/>
            </a:lvl1pPr>
            <a:lvl2pPr marL="457063" indent="0">
              <a:buNone/>
              <a:defRPr sz="1200"/>
            </a:lvl2pPr>
            <a:lvl3pPr marL="914126" indent="0">
              <a:buNone/>
              <a:defRPr sz="1000"/>
            </a:lvl3pPr>
            <a:lvl4pPr marL="1371189" indent="0">
              <a:buNone/>
              <a:defRPr sz="900"/>
            </a:lvl4pPr>
            <a:lvl5pPr marL="1828251" indent="0">
              <a:buNone/>
              <a:defRPr sz="900"/>
            </a:lvl5pPr>
            <a:lvl6pPr marL="2285314" indent="0">
              <a:buNone/>
              <a:defRPr sz="900"/>
            </a:lvl6pPr>
            <a:lvl7pPr marL="2742377" indent="0">
              <a:buNone/>
              <a:defRPr sz="900"/>
            </a:lvl7pPr>
            <a:lvl8pPr marL="3199440" indent="0">
              <a:buNone/>
              <a:defRPr sz="900"/>
            </a:lvl8pPr>
            <a:lvl9pPr marL="3656503"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AFE8FB1-0A7A-443E-AAF7-31D4FA1AA312}" type="datetimeFigureOut">
              <a:rPr lang="en-US" smtClean="0"/>
              <a:pPr/>
              <a:t>10/28/2016</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7" y="714376"/>
            <a:ext cx="1588113"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21649416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8539" y="4800600"/>
            <a:ext cx="8913078" cy="566738"/>
          </a:xfrm>
        </p:spPr>
        <p:txBody>
          <a:bodyPr anchor="b">
            <a:normAutofit/>
          </a:bodyPr>
          <a:lstStyle>
            <a:lvl1pPr algn="l">
              <a:defRPr sz="2399"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8538" y="634965"/>
            <a:ext cx="8913078" cy="3854970"/>
          </a:xfrm>
        </p:spPr>
        <p:txBody>
          <a:bodyPr anchor="t">
            <a:normAutofit/>
          </a:bodyPr>
          <a:lstStyle>
            <a:lvl1pPr marL="0" indent="0" algn="ctr">
              <a:buNone/>
              <a:defRPr sz="1600"/>
            </a:lvl1pPr>
            <a:lvl2pPr marL="457063" indent="0">
              <a:buNone/>
              <a:defRPr sz="1600"/>
            </a:lvl2pPr>
            <a:lvl3pPr marL="914126" indent="0">
              <a:buNone/>
              <a:defRPr sz="1600"/>
            </a:lvl3pPr>
            <a:lvl4pPr marL="1371189" indent="0">
              <a:buNone/>
              <a:defRPr sz="1600"/>
            </a:lvl4pPr>
            <a:lvl5pPr marL="1828251" indent="0">
              <a:buNone/>
              <a:defRPr sz="1600"/>
            </a:lvl5pPr>
            <a:lvl6pPr marL="2285314" indent="0">
              <a:buNone/>
              <a:defRPr sz="1600"/>
            </a:lvl6pPr>
            <a:lvl7pPr marL="2742377" indent="0">
              <a:buNone/>
              <a:defRPr sz="1600"/>
            </a:lvl7pPr>
            <a:lvl8pPr marL="3199440" indent="0">
              <a:buNone/>
              <a:defRPr sz="1600"/>
            </a:lvl8pPr>
            <a:lvl9pPr marL="3656503"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8539" y="5367338"/>
            <a:ext cx="8913078" cy="493712"/>
          </a:xfrm>
        </p:spPr>
        <p:txBody>
          <a:bodyPr>
            <a:normAutofit/>
          </a:bodyPr>
          <a:lstStyle>
            <a:lvl1pPr marL="0" indent="0">
              <a:buNone/>
              <a:defRPr sz="1200"/>
            </a:lvl1pPr>
            <a:lvl2pPr marL="457063" indent="0">
              <a:buNone/>
              <a:defRPr sz="1200"/>
            </a:lvl2pPr>
            <a:lvl3pPr marL="914126" indent="0">
              <a:buNone/>
              <a:defRPr sz="1000"/>
            </a:lvl3pPr>
            <a:lvl4pPr marL="1371189" indent="0">
              <a:buNone/>
              <a:defRPr sz="900"/>
            </a:lvl4pPr>
            <a:lvl5pPr marL="1828251" indent="0">
              <a:buNone/>
              <a:defRPr sz="900"/>
            </a:lvl5pPr>
            <a:lvl6pPr marL="2285314" indent="0">
              <a:buNone/>
              <a:defRPr sz="900"/>
            </a:lvl6pPr>
            <a:lvl7pPr marL="2742377" indent="0">
              <a:buNone/>
              <a:defRPr sz="900"/>
            </a:lvl7pPr>
            <a:lvl8pPr marL="3199440" indent="0">
              <a:buNone/>
              <a:defRPr sz="900"/>
            </a:lvl8pPr>
            <a:lvl9pPr marL="3656503"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AFE8FB1-0A7A-443E-AAF7-31D4FA1AA312}" type="datetimeFigureOut">
              <a:rPr lang="en-US" smtClean="0"/>
              <a:pPr/>
              <a:t>10/28/2016</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7" y="4911726"/>
            <a:ext cx="1588113"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674" y="4983088"/>
            <a:ext cx="779564" cy="365125"/>
          </a:xfrm>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24783334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0773"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14" y="-786"/>
            <a:ext cx="2356060"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32"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249" y="624110"/>
            <a:ext cx="8909366"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8538" y="2133600"/>
            <a:ext cx="8913078"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58914" y="6130437"/>
            <a:ext cx="1145984"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9AFE8FB1-0A7A-443E-AAF7-31D4FA1AA312}" type="datetimeFigureOut">
              <a:rPr lang="en-US" smtClean="0"/>
              <a:pPr/>
              <a:t>10/28/2016</a:t>
            </a:fld>
            <a:endParaRPr lang="en-US"/>
          </a:p>
        </p:txBody>
      </p:sp>
      <p:sp>
        <p:nvSpPr>
          <p:cNvPr id="5" name="Footer Placeholder 4"/>
          <p:cNvSpPr>
            <a:spLocks noGrp="1"/>
          </p:cNvSpPr>
          <p:nvPr>
            <p:ph type="ftr" sz="quarter" idx="3"/>
          </p:nvPr>
        </p:nvSpPr>
        <p:spPr>
          <a:xfrm>
            <a:off x="2588538" y="6135809"/>
            <a:ext cx="7618015"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674" y="787783"/>
            <a:ext cx="779564" cy="365125"/>
          </a:xfrm>
          <a:prstGeom prst="rect">
            <a:avLst/>
          </a:prstGeom>
        </p:spPr>
        <p:txBody>
          <a:bodyPr vert="horz" lIns="91440" tIns="45720" rIns="91440" bIns="45720" rtlCol="0" anchor="ctr"/>
          <a:lstStyle>
            <a:lvl1pPr algn="r">
              <a:defRPr sz="1999">
                <a:solidFill>
                  <a:srgbClr val="FEFFFF"/>
                </a:solidFill>
              </a:defRPr>
            </a:lvl1pPr>
          </a:lstStyle>
          <a:p>
            <a:fld id="{25BA54BD-C84D-46CE-8B72-31BFB26ABA43}" type="slidenum">
              <a:rPr lang="en-US" smtClean="0"/>
              <a:pPr/>
              <a:t>‹#›</a:t>
            </a:fld>
            <a:endParaRPr lang="en-US"/>
          </a:p>
        </p:txBody>
      </p:sp>
    </p:spTree>
    <p:extLst>
      <p:ext uri="{BB962C8B-B14F-4D97-AF65-F5344CB8AC3E}">
        <p14:creationId xmlns:p14="http://schemas.microsoft.com/office/powerpoint/2010/main" val="377099791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457063" rtl="0" eaLnBrk="1" latinLnBrk="0" hangingPunct="1">
        <a:spcBef>
          <a:spcPct val="0"/>
        </a:spcBef>
        <a:buNone/>
        <a:defRPr sz="3599"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797" indent="-342797" algn="l" defTabSz="457063" rtl="0" eaLnBrk="1" latinLnBrk="0" hangingPunct="1">
        <a:spcBef>
          <a:spcPts val="1000"/>
        </a:spcBef>
        <a:spcAft>
          <a:spcPts val="0"/>
        </a:spcAft>
        <a:buClr>
          <a:schemeClr val="accent1"/>
        </a:buClr>
        <a:buFont typeface="Wingdings 3" charset="2"/>
        <a:buChar char=""/>
        <a:defRPr sz="1799" kern="1200">
          <a:solidFill>
            <a:schemeClr val="tx1">
              <a:lumMod val="75000"/>
              <a:lumOff val="25000"/>
            </a:schemeClr>
          </a:solidFill>
          <a:latin typeface="+mn-lt"/>
          <a:ea typeface="+mn-ea"/>
          <a:cs typeface="+mn-cs"/>
        </a:defRPr>
      </a:lvl1pPr>
      <a:lvl2pPr marL="742727" indent="-285664" algn="l" defTabSz="457063"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2657" indent="-228531" algn="l" defTabSz="457063"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599720" indent="-228531" algn="l" defTabSz="457063"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6783" indent="-228531" algn="l" defTabSz="457063"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3846" indent="-228531" algn="l" defTabSz="457063"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0908" indent="-228531" algn="l" defTabSz="457063"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7971" indent="-228531" algn="l" defTabSz="457063"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5034" indent="-228531" algn="l" defTabSz="457063"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063" rtl="0" eaLnBrk="1" latinLnBrk="0" hangingPunct="1">
        <a:defRPr sz="1799" kern="1200">
          <a:solidFill>
            <a:schemeClr val="tx1"/>
          </a:solidFill>
          <a:latin typeface="+mn-lt"/>
          <a:ea typeface="+mn-ea"/>
          <a:cs typeface="+mn-cs"/>
        </a:defRPr>
      </a:lvl1pPr>
      <a:lvl2pPr marL="457063" algn="l" defTabSz="457063" rtl="0" eaLnBrk="1" latinLnBrk="0" hangingPunct="1">
        <a:defRPr sz="1799" kern="1200">
          <a:solidFill>
            <a:schemeClr val="tx1"/>
          </a:solidFill>
          <a:latin typeface="+mn-lt"/>
          <a:ea typeface="+mn-ea"/>
          <a:cs typeface="+mn-cs"/>
        </a:defRPr>
      </a:lvl2pPr>
      <a:lvl3pPr marL="914126" algn="l" defTabSz="457063" rtl="0" eaLnBrk="1" latinLnBrk="0" hangingPunct="1">
        <a:defRPr sz="1799" kern="1200">
          <a:solidFill>
            <a:schemeClr val="tx1"/>
          </a:solidFill>
          <a:latin typeface="+mn-lt"/>
          <a:ea typeface="+mn-ea"/>
          <a:cs typeface="+mn-cs"/>
        </a:defRPr>
      </a:lvl3pPr>
      <a:lvl4pPr marL="1371189" algn="l" defTabSz="457063" rtl="0" eaLnBrk="1" latinLnBrk="0" hangingPunct="1">
        <a:defRPr sz="1799" kern="1200">
          <a:solidFill>
            <a:schemeClr val="tx1"/>
          </a:solidFill>
          <a:latin typeface="+mn-lt"/>
          <a:ea typeface="+mn-ea"/>
          <a:cs typeface="+mn-cs"/>
        </a:defRPr>
      </a:lvl4pPr>
      <a:lvl5pPr marL="1828251" algn="l" defTabSz="457063" rtl="0" eaLnBrk="1" latinLnBrk="0" hangingPunct="1">
        <a:defRPr sz="1799" kern="1200">
          <a:solidFill>
            <a:schemeClr val="tx1"/>
          </a:solidFill>
          <a:latin typeface="+mn-lt"/>
          <a:ea typeface="+mn-ea"/>
          <a:cs typeface="+mn-cs"/>
        </a:defRPr>
      </a:lvl5pPr>
      <a:lvl6pPr marL="2285314" algn="l" defTabSz="457063" rtl="0" eaLnBrk="1" latinLnBrk="0" hangingPunct="1">
        <a:defRPr sz="1799" kern="1200">
          <a:solidFill>
            <a:schemeClr val="tx1"/>
          </a:solidFill>
          <a:latin typeface="+mn-lt"/>
          <a:ea typeface="+mn-ea"/>
          <a:cs typeface="+mn-cs"/>
        </a:defRPr>
      </a:lvl6pPr>
      <a:lvl7pPr marL="2742377" algn="l" defTabSz="457063" rtl="0" eaLnBrk="1" latinLnBrk="0" hangingPunct="1">
        <a:defRPr sz="1799" kern="1200">
          <a:solidFill>
            <a:schemeClr val="tx1"/>
          </a:solidFill>
          <a:latin typeface="+mn-lt"/>
          <a:ea typeface="+mn-ea"/>
          <a:cs typeface="+mn-cs"/>
        </a:defRPr>
      </a:lvl7pPr>
      <a:lvl8pPr marL="3199440" algn="l" defTabSz="457063" rtl="0" eaLnBrk="1" latinLnBrk="0" hangingPunct="1">
        <a:defRPr sz="1799" kern="1200">
          <a:solidFill>
            <a:schemeClr val="tx1"/>
          </a:solidFill>
          <a:latin typeface="+mn-lt"/>
          <a:ea typeface="+mn-ea"/>
          <a:cs typeface="+mn-cs"/>
        </a:defRPr>
      </a:lvl8pPr>
      <a:lvl9pPr marL="3656503" algn="l" defTabSz="457063" rtl="0" eaLnBrk="1" latinLnBrk="0" hangingPunct="1">
        <a:defRPr sz="1799" kern="1200">
          <a:solidFill>
            <a:schemeClr val="tx1"/>
          </a:solidFill>
          <a:latin typeface="+mn-lt"/>
          <a:ea typeface="+mn-ea"/>
          <a:cs typeface="+mn-cs"/>
        </a:defRPr>
      </a:lvl9pPr>
    </p:otherStyle>
  </p:txStyles>
  <p:extLst>
    <p:ext uri="{27BBF7A9-308A-43DC-89C8-2F10F3537804}">
      <p15:sldGuideLst xmlns:p15="http://schemas.microsoft.com/office/powerpoint/2012/main" xmlns="">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hyperlink" Target="http://www.cpu.gov.hk/en/public_policy_research/index.html" TargetMode="External"/><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81113" y="414338"/>
            <a:ext cx="10425112" cy="2178469"/>
          </a:xfrm>
        </p:spPr>
        <p:txBody>
          <a:bodyPr/>
          <a:lstStyle/>
          <a:p>
            <a:r>
              <a:rPr lang="en-US" b="1" dirty="0">
                <a:solidFill>
                  <a:schemeClr val="tx1"/>
                </a:solidFill>
                <a:latin typeface="Book Antiqua"/>
                <a:ea typeface="Verdana" charset="0"/>
                <a:cs typeface="Verdana" charset="0"/>
              </a:rPr>
              <a:t>Public Policy Research Funding Scheme: Experience Sharing</a:t>
            </a:r>
            <a:endParaRPr lang="en-US" dirty="0">
              <a:solidFill>
                <a:schemeClr val="tx1"/>
              </a:solidFill>
              <a:latin typeface="Book Antiqua"/>
            </a:endParaRPr>
          </a:p>
        </p:txBody>
      </p:sp>
      <p:sp>
        <p:nvSpPr>
          <p:cNvPr id="3" name="Subtitle 2"/>
          <p:cNvSpPr>
            <a:spLocks noGrp="1"/>
          </p:cNvSpPr>
          <p:nvPr>
            <p:ph type="subTitle" idx="1"/>
          </p:nvPr>
        </p:nvSpPr>
        <p:spPr>
          <a:xfrm>
            <a:off x="1522413" y="4953000"/>
            <a:ext cx="9143999" cy="1219200"/>
          </a:xfrm>
        </p:spPr>
        <p:txBody>
          <a:bodyPr>
            <a:normAutofit fontScale="77500" lnSpcReduction="20000"/>
          </a:bodyPr>
          <a:lstStyle/>
          <a:p>
            <a:pPr algn="r"/>
            <a:r>
              <a:rPr lang="en-HK" sz="2800" b="1" dirty="0" smtClean="0">
                <a:solidFill>
                  <a:schemeClr val="tx1"/>
                </a:solidFill>
                <a:latin typeface="Book Antiqua" charset="0"/>
                <a:ea typeface="Verdana" charset="0"/>
                <a:cs typeface="Verdana" charset="0"/>
              </a:rPr>
              <a:t>CHEUNG, Kwok Wah </a:t>
            </a:r>
            <a:r>
              <a:rPr lang="en-HK" sz="2100" b="1" dirty="0" smtClean="0">
                <a:solidFill>
                  <a:schemeClr val="tx1"/>
                </a:solidFill>
                <a:latin typeface="Book Antiqua" charset="0"/>
                <a:ea typeface="Verdana" charset="0"/>
                <a:cs typeface="Verdana" charset="0"/>
              </a:rPr>
              <a:t>Ph.D.(Lon)</a:t>
            </a:r>
            <a:endParaRPr lang="en-US" sz="2100" b="1" dirty="0">
              <a:solidFill>
                <a:schemeClr val="tx1"/>
              </a:solidFill>
              <a:latin typeface="Book Antiqua" charset="0"/>
              <a:ea typeface="Verdana" charset="0"/>
              <a:cs typeface="Verdana" charset="0"/>
            </a:endParaRPr>
          </a:p>
          <a:p>
            <a:pPr algn="r"/>
            <a:r>
              <a:rPr lang="en-US" sz="2800" b="1" dirty="0" smtClean="0">
                <a:solidFill>
                  <a:schemeClr val="tx1"/>
                </a:solidFill>
                <a:latin typeface="Book Antiqua" charset="0"/>
                <a:ea typeface="Verdana" charset="0"/>
                <a:cs typeface="Verdana" charset="0"/>
              </a:rPr>
              <a:t>Dean of Education and Languages, </a:t>
            </a:r>
            <a:r>
              <a:rPr lang="en-US" sz="2800" b="1" dirty="0">
                <a:solidFill>
                  <a:schemeClr val="tx1"/>
                </a:solidFill>
                <a:latin typeface="Book Antiqua" charset="0"/>
                <a:ea typeface="Verdana" charset="0"/>
                <a:cs typeface="Verdana" charset="0"/>
              </a:rPr>
              <a:t>OUHK</a:t>
            </a:r>
          </a:p>
          <a:p>
            <a:pPr algn="r"/>
            <a:r>
              <a:rPr lang="en-US" sz="2800" b="1" dirty="0">
                <a:solidFill>
                  <a:schemeClr val="tx1"/>
                </a:solidFill>
                <a:latin typeface="Book Antiqua" charset="0"/>
                <a:ea typeface="Verdana" charset="0"/>
                <a:cs typeface="Verdana" charset="0"/>
              </a:rPr>
              <a:t>Member, PPR Funding Scheme</a:t>
            </a:r>
            <a:r>
              <a:rPr lang="en-US" sz="2800" b="1" dirty="0">
                <a:solidFill>
                  <a:srgbClr val="79766F"/>
                </a:solidFill>
                <a:latin typeface="Book Antiqua" charset="0"/>
                <a:ea typeface="Verdana" charset="0"/>
                <a:cs typeface="Verdana" charset="0"/>
              </a:rPr>
              <a:t> </a:t>
            </a:r>
          </a:p>
          <a:p>
            <a:endParaRPr lang="en-US" dirty="0"/>
          </a:p>
        </p:txBody>
      </p:sp>
    </p:spTree>
    <p:extLst>
      <p:ext uri="{BB962C8B-B14F-4D97-AF65-F5344CB8AC3E}">
        <p14:creationId xmlns:p14="http://schemas.microsoft.com/office/powerpoint/2010/main" val="1920111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719215" y="476672"/>
            <a:ext cx="11038351" cy="1123528"/>
          </a:xfrm>
        </p:spPr>
        <p:txBody>
          <a:bodyPr>
            <a:noAutofit/>
          </a:bodyPr>
          <a:lstStyle/>
          <a:p>
            <a:r>
              <a:rPr lang="en-US" sz="2700" b="1" dirty="0" smtClean="0"/>
              <a:t>		Breakdown on Projects Granted to Each Institution </a:t>
            </a:r>
            <a:br>
              <a:rPr lang="en-US" sz="2700" b="1" dirty="0" smtClean="0"/>
            </a:br>
            <a:r>
              <a:rPr lang="en-US" sz="2700" b="1" dirty="0" smtClean="0"/>
              <a:t>         (UGC Funded Institutions)</a:t>
            </a:r>
            <a:endParaRPr lang="en-US" sz="2700" b="1" dirty="0"/>
          </a:p>
        </p:txBody>
      </p:sp>
      <p:graphicFrame>
        <p:nvGraphicFramePr>
          <p:cNvPr id="5" name="內容版面配置區 4"/>
          <p:cNvGraphicFramePr>
            <a:graphicFrameLocks noGrp="1"/>
          </p:cNvGraphicFramePr>
          <p:nvPr>
            <p:ph idx="1"/>
            <p:extLst>
              <p:ext uri="{D42A27DB-BD31-4B8C-83A1-F6EECF244321}">
                <p14:modId xmlns:p14="http://schemas.microsoft.com/office/powerpoint/2010/main" val="1150715770"/>
              </p:ext>
            </p:extLst>
          </p:nvPr>
        </p:nvGraphicFramePr>
        <p:xfrm>
          <a:off x="1311238" y="1981200"/>
          <a:ext cx="9886522" cy="4783772"/>
        </p:xfrm>
        <a:graphic>
          <a:graphicData uri="http://schemas.openxmlformats.org/drawingml/2006/table">
            <a:tbl>
              <a:tblPr firstRow="1" firstCol="1" bandRow="1" bandCol="1"/>
              <a:tblGrid>
                <a:gridCol w="2855256"/>
                <a:gridCol w="5038690"/>
                <a:gridCol w="1992576"/>
              </a:tblGrid>
              <a:tr h="648072">
                <a:tc>
                  <a:txBody>
                    <a:bodyPr/>
                    <a:lstStyle/>
                    <a:p>
                      <a:pPr marL="90170" algn="ctr">
                        <a:lnSpc>
                          <a:spcPct val="115000"/>
                        </a:lnSpc>
                        <a:spcAft>
                          <a:spcPts val="0"/>
                        </a:spcAft>
                      </a:pPr>
                      <a:r>
                        <a:rPr lang="en-US" sz="2000" b="1" dirty="0">
                          <a:effectLst/>
                          <a:latin typeface="Georgia" panose="02040502050405020303" pitchFamily="18" charset="0"/>
                          <a:ea typeface="Times New Roman"/>
                          <a:cs typeface="Times New Roman"/>
                        </a:rPr>
                        <a:t>Eligibility Criteria</a:t>
                      </a:r>
                      <a:endParaRPr lang="en-US" sz="2000" b="1" dirty="0">
                        <a:effectLst/>
                        <a:latin typeface="Georgia" panose="02040502050405020303" pitchFamily="18" charset="0"/>
                        <a:ea typeface="新細明體"/>
                        <a:cs typeface="Times New Roman"/>
                      </a:endParaRPr>
                    </a:p>
                  </a:txBody>
                  <a:tcPr marL="82966" marR="829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b="1" dirty="0" smtClean="0">
                          <a:effectLst/>
                          <a:latin typeface="Georgia" panose="02040502050405020303" pitchFamily="18" charset="0"/>
                          <a:ea typeface="Times New Roman"/>
                          <a:cs typeface="Times New Roman"/>
                        </a:rPr>
                        <a:t>Institutions</a:t>
                      </a:r>
                      <a:endParaRPr lang="en-US" sz="2000" b="1" dirty="0">
                        <a:effectLst/>
                        <a:latin typeface="Georgia" panose="02040502050405020303" pitchFamily="18" charset="0"/>
                        <a:ea typeface="新細明體"/>
                        <a:cs typeface="Times New Roman"/>
                      </a:endParaRPr>
                    </a:p>
                  </a:txBody>
                  <a:tcPr marL="82966" marR="829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b="1" dirty="0">
                          <a:effectLst/>
                          <a:latin typeface="Georgia" panose="02040502050405020303" pitchFamily="18" charset="0"/>
                          <a:ea typeface="Times New Roman"/>
                          <a:cs typeface="Times New Roman"/>
                        </a:rPr>
                        <a:t>No. of </a:t>
                      </a:r>
                      <a:endParaRPr lang="en-US" sz="2000" b="1" dirty="0">
                        <a:effectLst/>
                        <a:latin typeface="Georgia" panose="02040502050405020303" pitchFamily="18" charset="0"/>
                        <a:ea typeface="新細明體"/>
                        <a:cs typeface="Times New Roman"/>
                      </a:endParaRPr>
                    </a:p>
                    <a:p>
                      <a:pPr algn="ctr">
                        <a:lnSpc>
                          <a:spcPct val="115000"/>
                        </a:lnSpc>
                        <a:spcAft>
                          <a:spcPts val="0"/>
                        </a:spcAft>
                      </a:pPr>
                      <a:r>
                        <a:rPr lang="en-US" sz="2000" b="1" dirty="0">
                          <a:effectLst/>
                          <a:latin typeface="Georgia" panose="02040502050405020303" pitchFamily="18" charset="0"/>
                          <a:ea typeface="Times New Roman"/>
                          <a:cs typeface="Times New Roman"/>
                        </a:rPr>
                        <a:t>Granted </a:t>
                      </a:r>
                      <a:endParaRPr lang="en-US" sz="2000" b="1" dirty="0">
                        <a:effectLst/>
                        <a:latin typeface="Georgia" panose="02040502050405020303" pitchFamily="18" charset="0"/>
                        <a:ea typeface="新細明體"/>
                        <a:cs typeface="Times New Roman"/>
                      </a:endParaRPr>
                    </a:p>
                    <a:p>
                      <a:pPr algn="ctr">
                        <a:lnSpc>
                          <a:spcPct val="115000"/>
                        </a:lnSpc>
                        <a:spcAft>
                          <a:spcPts val="0"/>
                        </a:spcAft>
                      </a:pPr>
                      <a:r>
                        <a:rPr lang="en-US" sz="2000" b="1" dirty="0" smtClean="0">
                          <a:effectLst/>
                          <a:latin typeface="Georgia" panose="02040502050405020303" pitchFamily="18" charset="0"/>
                          <a:ea typeface="新細明體"/>
                          <a:cs typeface="Times New Roman"/>
                        </a:rPr>
                        <a:t>Project</a:t>
                      </a:r>
                      <a:endParaRPr lang="en-US" sz="2000" b="1" dirty="0">
                        <a:effectLst/>
                        <a:latin typeface="Georgia" panose="02040502050405020303" pitchFamily="18" charset="0"/>
                        <a:ea typeface="新細明體"/>
                        <a:cs typeface="Times New Roman"/>
                      </a:endParaRPr>
                    </a:p>
                  </a:txBody>
                  <a:tcPr marL="82966" marR="829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3423">
                <a:tc rowSpan="9">
                  <a:txBody>
                    <a:bodyPr/>
                    <a:lstStyle/>
                    <a:p>
                      <a:pPr algn="ctr">
                        <a:lnSpc>
                          <a:spcPct val="115000"/>
                        </a:lnSpc>
                        <a:spcAft>
                          <a:spcPts val="1000"/>
                        </a:spcAft>
                      </a:pPr>
                      <a:r>
                        <a:rPr lang="en-US" sz="2000" b="1" dirty="0" smtClean="0">
                          <a:effectLst/>
                          <a:latin typeface="Georgia" panose="02040502050405020303" pitchFamily="18" charset="0"/>
                          <a:ea typeface="Times New Roman"/>
                          <a:cs typeface="Times New Roman"/>
                        </a:rPr>
                        <a:t>Eight degree-awarding institutions funded by the University Grants Committee (UGC)</a:t>
                      </a:r>
                    </a:p>
                    <a:p>
                      <a:pPr algn="l">
                        <a:lnSpc>
                          <a:spcPct val="115000"/>
                        </a:lnSpc>
                        <a:spcAft>
                          <a:spcPts val="0"/>
                        </a:spcAft>
                      </a:pPr>
                      <a:r>
                        <a:rPr lang="en-US" sz="2000" dirty="0">
                          <a:solidFill>
                            <a:srgbClr val="000000"/>
                          </a:solidFill>
                          <a:effectLst/>
                          <a:latin typeface="Georgia" panose="02040502050405020303" pitchFamily="18" charset="0"/>
                          <a:ea typeface="新細明體"/>
                          <a:cs typeface="細明體"/>
                        </a:rPr>
                        <a:t> </a:t>
                      </a:r>
                      <a:endParaRPr lang="en-US" sz="2000" dirty="0">
                        <a:effectLst/>
                        <a:latin typeface="Georgia" panose="02040502050405020303" pitchFamily="18" charset="0"/>
                        <a:ea typeface="新細明體"/>
                        <a:cs typeface="Times New Roman"/>
                      </a:endParaRPr>
                    </a:p>
                    <a:p>
                      <a:pPr algn="l">
                        <a:lnSpc>
                          <a:spcPct val="115000"/>
                        </a:lnSpc>
                        <a:spcAft>
                          <a:spcPts val="0"/>
                        </a:spcAft>
                      </a:pPr>
                      <a:r>
                        <a:rPr lang="en-US" sz="2000" dirty="0">
                          <a:solidFill>
                            <a:srgbClr val="000000"/>
                          </a:solidFill>
                          <a:effectLst/>
                          <a:latin typeface="Georgia" panose="02040502050405020303" pitchFamily="18" charset="0"/>
                          <a:ea typeface="新細明體"/>
                          <a:cs typeface="Calibri"/>
                        </a:rPr>
                        <a:t> </a:t>
                      </a:r>
                      <a:endParaRPr lang="en-US" sz="2000" dirty="0">
                        <a:effectLst/>
                        <a:latin typeface="Georgia" panose="02040502050405020303" pitchFamily="18" charset="0"/>
                        <a:ea typeface="新細明體"/>
                        <a:cs typeface="Times New Roman"/>
                      </a:endParaRPr>
                    </a:p>
                  </a:txBody>
                  <a:tcPr marL="82966" marR="829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1000"/>
                        </a:spcAft>
                      </a:pPr>
                      <a:r>
                        <a:rPr lang="en-US" sz="2000" dirty="0">
                          <a:solidFill>
                            <a:srgbClr val="000000"/>
                          </a:solidFill>
                          <a:effectLst/>
                          <a:latin typeface="Georgia" panose="02040502050405020303" pitchFamily="18" charset="0"/>
                          <a:ea typeface="新細明體"/>
                          <a:cs typeface="Times New Roman"/>
                        </a:rPr>
                        <a:t>City University of Hong Kong </a:t>
                      </a:r>
                      <a:endParaRPr lang="en-US" sz="2000" dirty="0">
                        <a:effectLst/>
                        <a:latin typeface="Georgia" panose="02040502050405020303" pitchFamily="18" charset="0"/>
                        <a:ea typeface="新細明體"/>
                        <a:cs typeface="Times New Roman"/>
                      </a:endParaRPr>
                    </a:p>
                  </a:txBody>
                  <a:tcPr marL="82966" marR="829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n-US" sz="2000" dirty="0" smtClean="0">
                          <a:effectLst/>
                          <a:latin typeface="Georgia" panose="02040502050405020303" pitchFamily="18" charset="0"/>
                          <a:ea typeface="新細明體"/>
                          <a:cs typeface="Times New Roman"/>
                        </a:rPr>
                        <a:t>13</a:t>
                      </a:r>
                      <a:endParaRPr lang="en-US" sz="2000" dirty="0">
                        <a:effectLst/>
                        <a:latin typeface="Georgia" panose="02040502050405020303" pitchFamily="18" charset="0"/>
                        <a:ea typeface="新細明體"/>
                        <a:cs typeface="Times New Roman"/>
                      </a:endParaRPr>
                    </a:p>
                  </a:txBody>
                  <a:tcPr marL="82966" marR="829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3423">
                <a:tc vMerge="1">
                  <a:txBody>
                    <a:bodyPr/>
                    <a:lstStyle/>
                    <a:p>
                      <a:endParaRPr lang="en-US"/>
                    </a:p>
                  </a:txBody>
                  <a:tcPr/>
                </a:tc>
                <a:tc>
                  <a:txBody>
                    <a:bodyPr/>
                    <a:lstStyle/>
                    <a:p>
                      <a:pPr algn="l">
                        <a:lnSpc>
                          <a:spcPct val="115000"/>
                        </a:lnSpc>
                        <a:spcAft>
                          <a:spcPts val="1000"/>
                        </a:spcAft>
                      </a:pPr>
                      <a:r>
                        <a:rPr lang="en-US" sz="2000" dirty="0">
                          <a:solidFill>
                            <a:srgbClr val="000000"/>
                          </a:solidFill>
                          <a:effectLst/>
                          <a:latin typeface="Georgia" panose="02040502050405020303" pitchFamily="18" charset="0"/>
                          <a:ea typeface="新細明體"/>
                          <a:cs typeface="Times New Roman"/>
                        </a:rPr>
                        <a:t>Hong Kong Baptist University</a:t>
                      </a:r>
                      <a:endParaRPr lang="en-US" sz="2000" dirty="0">
                        <a:effectLst/>
                        <a:latin typeface="Georgia" panose="02040502050405020303" pitchFamily="18" charset="0"/>
                        <a:ea typeface="新細明體"/>
                        <a:cs typeface="Times New Roman"/>
                      </a:endParaRPr>
                    </a:p>
                  </a:txBody>
                  <a:tcPr marL="82966" marR="829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n-US" sz="2000" dirty="0" smtClean="0">
                          <a:effectLst/>
                          <a:latin typeface="Georgia" panose="02040502050405020303" pitchFamily="18" charset="0"/>
                          <a:ea typeface="新細明體"/>
                          <a:cs typeface="Times New Roman"/>
                        </a:rPr>
                        <a:t>4</a:t>
                      </a:r>
                      <a:endParaRPr lang="en-US" sz="2000" dirty="0">
                        <a:effectLst/>
                        <a:latin typeface="Georgia" panose="02040502050405020303" pitchFamily="18" charset="0"/>
                        <a:ea typeface="新細明體"/>
                        <a:cs typeface="Times New Roman"/>
                      </a:endParaRPr>
                    </a:p>
                  </a:txBody>
                  <a:tcPr marL="82966" marR="829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58704">
                <a:tc vMerge="1">
                  <a:txBody>
                    <a:bodyPr/>
                    <a:lstStyle/>
                    <a:p>
                      <a:endParaRPr lang="en-US"/>
                    </a:p>
                  </a:txBody>
                  <a:tcPr/>
                </a:tc>
                <a:tc>
                  <a:txBody>
                    <a:bodyPr/>
                    <a:lstStyle/>
                    <a:p>
                      <a:pPr algn="l">
                        <a:lnSpc>
                          <a:spcPct val="115000"/>
                        </a:lnSpc>
                        <a:spcAft>
                          <a:spcPts val="1000"/>
                        </a:spcAft>
                      </a:pPr>
                      <a:r>
                        <a:rPr lang="en-US" sz="2000" dirty="0" err="1">
                          <a:solidFill>
                            <a:srgbClr val="000000"/>
                          </a:solidFill>
                          <a:effectLst/>
                          <a:latin typeface="Georgia" panose="02040502050405020303" pitchFamily="18" charset="0"/>
                          <a:ea typeface="新細明體"/>
                          <a:cs typeface="Times New Roman"/>
                        </a:rPr>
                        <a:t>Lingnan</a:t>
                      </a:r>
                      <a:r>
                        <a:rPr lang="en-US" sz="2000" dirty="0">
                          <a:solidFill>
                            <a:srgbClr val="000000"/>
                          </a:solidFill>
                          <a:effectLst/>
                          <a:latin typeface="Georgia" panose="02040502050405020303" pitchFamily="18" charset="0"/>
                          <a:ea typeface="新細明體"/>
                          <a:cs typeface="Times New Roman"/>
                        </a:rPr>
                        <a:t> University</a:t>
                      </a:r>
                      <a:endParaRPr lang="en-US" sz="2000" dirty="0">
                        <a:effectLst/>
                        <a:latin typeface="Georgia" panose="02040502050405020303" pitchFamily="18" charset="0"/>
                        <a:ea typeface="新細明體"/>
                        <a:cs typeface="Times New Roman"/>
                      </a:endParaRPr>
                    </a:p>
                  </a:txBody>
                  <a:tcPr marL="82966" marR="829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n-US" sz="2000" dirty="0" smtClean="0">
                          <a:effectLst/>
                          <a:latin typeface="Georgia" panose="02040502050405020303" pitchFamily="18" charset="0"/>
                          <a:ea typeface="新細明體"/>
                          <a:cs typeface="Times New Roman"/>
                        </a:rPr>
                        <a:t>4</a:t>
                      </a:r>
                      <a:endParaRPr lang="en-US" sz="2000" dirty="0">
                        <a:effectLst/>
                        <a:latin typeface="Georgia" panose="02040502050405020303" pitchFamily="18" charset="0"/>
                        <a:ea typeface="新細明體"/>
                        <a:cs typeface="Times New Roman"/>
                      </a:endParaRPr>
                    </a:p>
                  </a:txBody>
                  <a:tcPr marL="82966" marR="829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3423">
                <a:tc vMerge="1">
                  <a:txBody>
                    <a:bodyPr/>
                    <a:lstStyle/>
                    <a:p>
                      <a:endParaRPr lang="en-US"/>
                    </a:p>
                  </a:txBody>
                  <a:tcPr/>
                </a:tc>
                <a:tc>
                  <a:txBody>
                    <a:bodyPr/>
                    <a:lstStyle/>
                    <a:p>
                      <a:pPr algn="l">
                        <a:lnSpc>
                          <a:spcPct val="115000"/>
                        </a:lnSpc>
                        <a:spcAft>
                          <a:spcPts val="1000"/>
                        </a:spcAft>
                      </a:pPr>
                      <a:r>
                        <a:rPr lang="en-US" sz="2000" dirty="0">
                          <a:solidFill>
                            <a:srgbClr val="000000"/>
                          </a:solidFill>
                          <a:effectLst/>
                          <a:latin typeface="Georgia" panose="02040502050405020303" pitchFamily="18" charset="0"/>
                          <a:ea typeface="新細明體"/>
                          <a:cs typeface="Times New Roman"/>
                        </a:rPr>
                        <a:t>The Chinese University of Hong Kong</a:t>
                      </a:r>
                      <a:endParaRPr lang="en-US" sz="2000" dirty="0">
                        <a:effectLst/>
                        <a:latin typeface="Georgia" panose="02040502050405020303" pitchFamily="18" charset="0"/>
                        <a:ea typeface="新細明體"/>
                        <a:cs typeface="Times New Roman"/>
                      </a:endParaRPr>
                    </a:p>
                  </a:txBody>
                  <a:tcPr marL="82966" marR="829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n-US" sz="2000" dirty="0" smtClean="0">
                          <a:effectLst/>
                          <a:latin typeface="Georgia" panose="02040502050405020303" pitchFamily="18" charset="0"/>
                          <a:ea typeface="新細明體"/>
                          <a:cs typeface="Times New Roman"/>
                        </a:rPr>
                        <a:t>9</a:t>
                      </a:r>
                      <a:endParaRPr lang="en-US" sz="2000" dirty="0">
                        <a:effectLst/>
                        <a:latin typeface="Georgia" panose="02040502050405020303" pitchFamily="18" charset="0"/>
                        <a:ea typeface="新細明體"/>
                        <a:cs typeface="Times New Roman"/>
                      </a:endParaRPr>
                    </a:p>
                  </a:txBody>
                  <a:tcPr marL="82966" marR="829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3423">
                <a:tc vMerge="1">
                  <a:txBody>
                    <a:bodyPr/>
                    <a:lstStyle/>
                    <a:p>
                      <a:endParaRPr lang="en-US"/>
                    </a:p>
                  </a:txBody>
                  <a:tcPr/>
                </a:tc>
                <a:tc>
                  <a:txBody>
                    <a:bodyPr/>
                    <a:lstStyle/>
                    <a:p>
                      <a:pPr algn="l">
                        <a:lnSpc>
                          <a:spcPct val="115000"/>
                        </a:lnSpc>
                        <a:spcAft>
                          <a:spcPts val="1000"/>
                        </a:spcAft>
                      </a:pPr>
                      <a:r>
                        <a:rPr lang="en-US" sz="2000" dirty="0">
                          <a:solidFill>
                            <a:srgbClr val="000000"/>
                          </a:solidFill>
                          <a:effectLst/>
                          <a:latin typeface="Georgia" panose="02040502050405020303" pitchFamily="18" charset="0"/>
                          <a:ea typeface="新細明體"/>
                          <a:cs typeface="Times New Roman"/>
                        </a:rPr>
                        <a:t>The </a:t>
                      </a:r>
                      <a:r>
                        <a:rPr lang="en-US" sz="2000" dirty="0" smtClean="0">
                          <a:solidFill>
                            <a:srgbClr val="000000"/>
                          </a:solidFill>
                          <a:effectLst/>
                          <a:latin typeface="Georgia" panose="02040502050405020303" pitchFamily="18" charset="0"/>
                          <a:ea typeface="新細明體"/>
                          <a:cs typeface="Times New Roman"/>
                        </a:rPr>
                        <a:t>Education University of Hong Kong</a:t>
                      </a:r>
                      <a:endParaRPr lang="en-US" sz="2000" dirty="0">
                        <a:effectLst/>
                        <a:latin typeface="Georgia" panose="02040502050405020303" pitchFamily="18" charset="0"/>
                        <a:ea typeface="新細明體"/>
                        <a:cs typeface="Times New Roman"/>
                      </a:endParaRPr>
                    </a:p>
                  </a:txBody>
                  <a:tcPr marL="82966" marR="829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n-US" sz="2000" dirty="0" smtClean="0">
                          <a:effectLst/>
                          <a:latin typeface="Georgia" panose="02040502050405020303" pitchFamily="18" charset="0"/>
                          <a:ea typeface="新細明體"/>
                          <a:cs typeface="Times New Roman"/>
                        </a:rPr>
                        <a:t>8</a:t>
                      </a:r>
                      <a:endParaRPr lang="en-US" sz="2000" dirty="0">
                        <a:effectLst/>
                        <a:latin typeface="Georgia" panose="02040502050405020303" pitchFamily="18" charset="0"/>
                        <a:ea typeface="新細明體"/>
                        <a:cs typeface="Times New Roman"/>
                      </a:endParaRPr>
                    </a:p>
                  </a:txBody>
                  <a:tcPr marL="82966" marR="829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3423">
                <a:tc vMerge="1">
                  <a:txBody>
                    <a:bodyPr/>
                    <a:lstStyle/>
                    <a:p>
                      <a:endParaRPr lang="en-US"/>
                    </a:p>
                  </a:txBody>
                  <a:tcPr/>
                </a:tc>
                <a:tc>
                  <a:txBody>
                    <a:bodyPr/>
                    <a:lstStyle/>
                    <a:p>
                      <a:pPr algn="l">
                        <a:lnSpc>
                          <a:spcPct val="115000"/>
                        </a:lnSpc>
                        <a:spcAft>
                          <a:spcPts val="1000"/>
                        </a:spcAft>
                      </a:pPr>
                      <a:r>
                        <a:rPr lang="en-US" sz="2000" dirty="0">
                          <a:solidFill>
                            <a:srgbClr val="000000"/>
                          </a:solidFill>
                          <a:effectLst/>
                          <a:latin typeface="Georgia" panose="02040502050405020303" pitchFamily="18" charset="0"/>
                          <a:ea typeface="新細明體"/>
                          <a:cs typeface="Times New Roman"/>
                        </a:rPr>
                        <a:t>The Hong Kong Polytechnic University</a:t>
                      </a:r>
                      <a:endParaRPr lang="en-US" sz="2000" dirty="0">
                        <a:effectLst/>
                        <a:latin typeface="Georgia" panose="02040502050405020303" pitchFamily="18" charset="0"/>
                        <a:ea typeface="新細明體"/>
                        <a:cs typeface="Times New Roman"/>
                      </a:endParaRPr>
                    </a:p>
                  </a:txBody>
                  <a:tcPr marL="82966" marR="829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n-US" sz="2000" dirty="0" smtClean="0">
                          <a:effectLst/>
                          <a:latin typeface="Georgia" panose="02040502050405020303" pitchFamily="18" charset="0"/>
                          <a:ea typeface="新細明體"/>
                          <a:cs typeface="Times New Roman"/>
                        </a:rPr>
                        <a:t>20</a:t>
                      </a:r>
                      <a:endParaRPr lang="en-US" sz="2000" dirty="0">
                        <a:effectLst/>
                        <a:latin typeface="Georgia" panose="02040502050405020303" pitchFamily="18" charset="0"/>
                        <a:ea typeface="新細明體"/>
                        <a:cs typeface="Times New Roman"/>
                      </a:endParaRPr>
                    </a:p>
                  </a:txBody>
                  <a:tcPr marL="82966" marR="829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7734">
                <a:tc vMerge="1">
                  <a:txBody>
                    <a:bodyPr/>
                    <a:lstStyle/>
                    <a:p>
                      <a:endParaRPr lang="en-US"/>
                    </a:p>
                  </a:txBody>
                  <a:tcPr/>
                </a:tc>
                <a:tc>
                  <a:txBody>
                    <a:bodyPr/>
                    <a:lstStyle/>
                    <a:p>
                      <a:pPr algn="l">
                        <a:lnSpc>
                          <a:spcPct val="115000"/>
                        </a:lnSpc>
                        <a:spcAft>
                          <a:spcPts val="1000"/>
                        </a:spcAft>
                      </a:pPr>
                      <a:r>
                        <a:rPr lang="en-US" sz="2000" dirty="0">
                          <a:solidFill>
                            <a:srgbClr val="000000"/>
                          </a:solidFill>
                          <a:effectLst/>
                          <a:latin typeface="Georgia" panose="02040502050405020303" pitchFamily="18" charset="0"/>
                          <a:ea typeface="新細明體"/>
                          <a:cs typeface="Times New Roman"/>
                        </a:rPr>
                        <a:t>The Hong Kong University of Science and Technology</a:t>
                      </a:r>
                      <a:endParaRPr lang="en-US" sz="2000" dirty="0">
                        <a:effectLst/>
                        <a:latin typeface="Georgia" panose="02040502050405020303" pitchFamily="18" charset="0"/>
                        <a:ea typeface="新細明體"/>
                        <a:cs typeface="Times New Roman"/>
                      </a:endParaRPr>
                    </a:p>
                  </a:txBody>
                  <a:tcPr marL="82966" marR="829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n-US" sz="2000" dirty="0" smtClean="0">
                          <a:effectLst/>
                          <a:latin typeface="Georgia" panose="02040502050405020303" pitchFamily="18" charset="0"/>
                          <a:ea typeface="新細明體"/>
                          <a:cs typeface="Times New Roman"/>
                        </a:rPr>
                        <a:t>4</a:t>
                      </a:r>
                      <a:endParaRPr lang="en-US" sz="2000" dirty="0">
                        <a:effectLst/>
                        <a:latin typeface="Georgia" panose="02040502050405020303" pitchFamily="18" charset="0"/>
                        <a:ea typeface="新細明體"/>
                        <a:cs typeface="Times New Roman"/>
                      </a:endParaRPr>
                    </a:p>
                  </a:txBody>
                  <a:tcPr marL="82966" marR="829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3423">
                <a:tc vMerge="1">
                  <a:txBody>
                    <a:bodyPr/>
                    <a:lstStyle/>
                    <a:p>
                      <a:endParaRPr lang="en-US"/>
                    </a:p>
                  </a:txBody>
                  <a:tcPr/>
                </a:tc>
                <a:tc>
                  <a:txBody>
                    <a:bodyPr/>
                    <a:lstStyle/>
                    <a:p>
                      <a:pPr algn="l">
                        <a:lnSpc>
                          <a:spcPct val="115000"/>
                        </a:lnSpc>
                        <a:spcAft>
                          <a:spcPts val="1000"/>
                        </a:spcAft>
                      </a:pPr>
                      <a:r>
                        <a:rPr lang="en-US" sz="2000" dirty="0">
                          <a:solidFill>
                            <a:srgbClr val="000000"/>
                          </a:solidFill>
                          <a:effectLst/>
                          <a:latin typeface="Georgia" panose="02040502050405020303" pitchFamily="18" charset="0"/>
                          <a:ea typeface="新細明體"/>
                          <a:cs typeface="Times New Roman"/>
                        </a:rPr>
                        <a:t>The University of Hong Kong</a:t>
                      </a:r>
                      <a:endParaRPr lang="en-US" sz="2000" dirty="0">
                        <a:effectLst/>
                        <a:latin typeface="Georgia" panose="02040502050405020303" pitchFamily="18" charset="0"/>
                        <a:ea typeface="新細明體"/>
                        <a:cs typeface="Times New Roman"/>
                      </a:endParaRPr>
                    </a:p>
                  </a:txBody>
                  <a:tcPr marL="82966" marR="829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n-US" sz="2000" dirty="0" smtClean="0">
                          <a:effectLst/>
                          <a:latin typeface="Georgia" panose="02040502050405020303" pitchFamily="18" charset="0"/>
                          <a:ea typeface="新細明體"/>
                          <a:cs typeface="Times New Roman"/>
                        </a:rPr>
                        <a:t>22</a:t>
                      </a:r>
                      <a:endParaRPr lang="en-US" sz="2000" dirty="0">
                        <a:effectLst/>
                        <a:latin typeface="Georgia" panose="02040502050405020303" pitchFamily="18" charset="0"/>
                        <a:ea typeface="新細明體"/>
                        <a:cs typeface="Times New Roman"/>
                      </a:endParaRPr>
                    </a:p>
                  </a:txBody>
                  <a:tcPr marL="82966" marR="829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9348">
                <a:tc vMerge="1">
                  <a:txBody>
                    <a:bodyPr/>
                    <a:lstStyle/>
                    <a:p>
                      <a:pPr algn="l">
                        <a:lnSpc>
                          <a:spcPct val="115000"/>
                        </a:lnSpc>
                        <a:spcAft>
                          <a:spcPts val="0"/>
                        </a:spcAft>
                      </a:pPr>
                      <a:endParaRPr lang="en-US" sz="1050" dirty="0">
                        <a:effectLst/>
                        <a:latin typeface="Calibri"/>
                        <a:ea typeface="新細明體"/>
                        <a:cs typeface="Times New Roman"/>
                      </a:endParaRPr>
                    </a:p>
                  </a:txBody>
                  <a:tcPr marL="62241" marR="622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1000"/>
                        </a:spcAft>
                      </a:pPr>
                      <a:r>
                        <a:rPr lang="en-US" sz="2000" b="1" dirty="0">
                          <a:solidFill>
                            <a:srgbClr val="000000"/>
                          </a:solidFill>
                          <a:effectLst/>
                          <a:latin typeface="Georgia" panose="02040502050405020303" pitchFamily="18" charset="0"/>
                          <a:ea typeface="新細明體"/>
                          <a:cs typeface="Times New Roman"/>
                        </a:rPr>
                        <a:t>Total:</a:t>
                      </a:r>
                      <a:endParaRPr lang="en-US" sz="2000" dirty="0">
                        <a:effectLst/>
                        <a:latin typeface="Georgia" panose="02040502050405020303" pitchFamily="18" charset="0"/>
                        <a:ea typeface="新細明體"/>
                        <a:cs typeface="Times New Roman"/>
                      </a:endParaRPr>
                    </a:p>
                  </a:txBody>
                  <a:tcPr marL="82966" marR="829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n-US" sz="2000" dirty="0" smtClean="0">
                          <a:effectLst/>
                          <a:latin typeface="Georgia" panose="02040502050405020303" pitchFamily="18" charset="0"/>
                          <a:ea typeface="新細明體"/>
                          <a:cs typeface="Times New Roman"/>
                        </a:rPr>
                        <a:t>84</a:t>
                      </a:r>
                      <a:endParaRPr lang="en-US" sz="2000" dirty="0">
                        <a:effectLst/>
                        <a:latin typeface="Georgia" panose="02040502050405020303" pitchFamily="18" charset="0"/>
                        <a:ea typeface="新細明體"/>
                        <a:cs typeface="Times New Roman"/>
                      </a:endParaRPr>
                    </a:p>
                  </a:txBody>
                  <a:tcPr marL="82966" marR="829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 name="投影片編號版面配置區 3"/>
          <p:cNvSpPr>
            <a:spLocks noGrp="1"/>
          </p:cNvSpPr>
          <p:nvPr>
            <p:ph type="sldNum" sz="quarter" idx="12"/>
          </p:nvPr>
        </p:nvSpPr>
        <p:spPr/>
        <p:txBody>
          <a:bodyPr/>
          <a:lstStyle/>
          <a:p>
            <a:fld id="{73DA0BB7-265A-403C-9275-D587AB510EDC}" type="slidenum">
              <a:rPr lang="zh-TW" altLang="en-US" smtClean="0">
                <a:solidFill>
                  <a:prstClr val="black">
                    <a:tint val="75000"/>
                  </a:prstClr>
                </a:solidFill>
              </a:rPr>
              <a:pPr/>
              <a:t>10</a:t>
            </a:fld>
            <a:endParaRPr lang="zh-TW" altLang="en-US">
              <a:solidFill>
                <a:prstClr val="black">
                  <a:tint val="75000"/>
                </a:prstClr>
              </a:solidFill>
            </a:endParaRPr>
          </a:p>
        </p:txBody>
      </p:sp>
    </p:spTree>
    <p:extLst>
      <p:ext uri="{BB962C8B-B14F-4D97-AF65-F5344CB8AC3E}">
        <p14:creationId xmlns:p14="http://schemas.microsoft.com/office/powerpoint/2010/main" val="31692985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31258" y="548680"/>
            <a:ext cx="10969943" cy="1152128"/>
          </a:xfrm>
        </p:spPr>
        <p:txBody>
          <a:bodyPr>
            <a:noAutofit/>
          </a:bodyPr>
          <a:lstStyle/>
          <a:p>
            <a:pPr marL="1339850" indent="-1339850"/>
            <a:r>
              <a:rPr lang="en-US" sz="2700" b="1" dirty="0" smtClean="0"/>
              <a:t>		Breakdown on Projects Granted to Each Institution (Self-   Financing Institutions)</a:t>
            </a:r>
            <a:endParaRPr lang="en-US" sz="2700" b="1" dirty="0"/>
          </a:p>
        </p:txBody>
      </p:sp>
      <p:graphicFrame>
        <p:nvGraphicFramePr>
          <p:cNvPr id="5" name="內容版面配置區 4"/>
          <p:cNvGraphicFramePr>
            <a:graphicFrameLocks noGrp="1"/>
          </p:cNvGraphicFramePr>
          <p:nvPr>
            <p:ph idx="1"/>
            <p:extLst>
              <p:ext uri="{D42A27DB-BD31-4B8C-83A1-F6EECF244321}">
                <p14:modId xmlns:p14="http://schemas.microsoft.com/office/powerpoint/2010/main" val="526019523"/>
              </p:ext>
            </p:extLst>
          </p:nvPr>
        </p:nvGraphicFramePr>
        <p:xfrm>
          <a:off x="1311238" y="2514600"/>
          <a:ext cx="9406596" cy="2453640"/>
        </p:xfrm>
        <a:graphic>
          <a:graphicData uri="http://schemas.openxmlformats.org/drawingml/2006/table">
            <a:tbl>
              <a:tblPr firstRow="1" firstCol="1" bandRow="1" bandCol="1"/>
              <a:tblGrid>
                <a:gridCol w="2716652"/>
                <a:gridCol w="4794094"/>
                <a:gridCol w="1895850"/>
              </a:tblGrid>
              <a:tr h="648072">
                <a:tc>
                  <a:txBody>
                    <a:bodyPr/>
                    <a:lstStyle/>
                    <a:p>
                      <a:pPr marL="90170" algn="ctr">
                        <a:lnSpc>
                          <a:spcPct val="115000"/>
                        </a:lnSpc>
                        <a:spcAft>
                          <a:spcPts val="0"/>
                        </a:spcAft>
                      </a:pPr>
                      <a:r>
                        <a:rPr lang="en-US" sz="2000" b="1" dirty="0">
                          <a:effectLst/>
                          <a:latin typeface="Georgia" panose="02040502050405020303" pitchFamily="18" charset="0"/>
                          <a:ea typeface="Times New Roman"/>
                          <a:cs typeface="Times New Roman"/>
                        </a:rPr>
                        <a:t>Eligibility Criteria</a:t>
                      </a:r>
                      <a:endParaRPr lang="en-US" sz="2000" b="1" dirty="0">
                        <a:effectLst/>
                        <a:latin typeface="Georgia" panose="02040502050405020303" pitchFamily="18" charset="0"/>
                        <a:ea typeface="新細明體"/>
                        <a:cs typeface="Times New Roman"/>
                      </a:endParaRPr>
                    </a:p>
                  </a:txBody>
                  <a:tcPr marL="82966" marR="829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b="1" dirty="0" smtClean="0">
                          <a:effectLst/>
                          <a:latin typeface="Georgia" panose="02040502050405020303" pitchFamily="18" charset="0"/>
                          <a:ea typeface="Times New Roman"/>
                          <a:cs typeface="Times New Roman"/>
                        </a:rPr>
                        <a:t>Institutions</a:t>
                      </a:r>
                      <a:endParaRPr lang="en-US" sz="2000" b="1" dirty="0">
                        <a:effectLst/>
                        <a:latin typeface="Georgia" panose="02040502050405020303" pitchFamily="18" charset="0"/>
                        <a:ea typeface="新細明體"/>
                        <a:cs typeface="Times New Roman"/>
                      </a:endParaRPr>
                    </a:p>
                  </a:txBody>
                  <a:tcPr marL="82966" marR="829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000" b="1" dirty="0">
                          <a:effectLst/>
                          <a:latin typeface="Georgia" panose="02040502050405020303" pitchFamily="18" charset="0"/>
                          <a:ea typeface="Times New Roman"/>
                          <a:cs typeface="Times New Roman"/>
                        </a:rPr>
                        <a:t>No. of </a:t>
                      </a:r>
                      <a:endParaRPr lang="en-US" sz="2000" b="1" dirty="0">
                        <a:effectLst/>
                        <a:latin typeface="Georgia" panose="02040502050405020303" pitchFamily="18" charset="0"/>
                        <a:ea typeface="新細明體"/>
                        <a:cs typeface="Times New Roman"/>
                      </a:endParaRPr>
                    </a:p>
                    <a:p>
                      <a:pPr algn="ctr">
                        <a:lnSpc>
                          <a:spcPct val="115000"/>
                        </a:lnSpc>
                        <a:spcAft>
                          <a:spcPts val="0"/>
                        </a:spcAft>
                      </a:pPr>
                      <a:r>
                        <a:rPr lang="en-US" sz="2000" b="1" dirty="0">
                          <a:effectLst/>
                          <a:latin typeface="Georgia" panose="02040502050405020303" pitchFamily="18" charset="0"/>
                          <a:ea typeface="Times New Roman"/>
                          <a:cs typeface="Times New Roman"/>
                        </a:rPr>
                        <a:t>Granted </a:t>
                      </a:r>
                      <a:endParaRPr lang="en-US" sz="2000" b="1" dirty="0">
                        <a:effectLst/>
                        <a:latin typeface="Georgia" panose="02040502050405020303" pitchFamily="18" charset="0"/>
                        <a:ea typeface="新細明體"/>
                        <a:cs typeface="Times New Roman"/>
                      </a:endParaRPr>
                    </a:p>
                    <a:p>
                      <a:pPr algn="ctr">
                        <a:lnSpc>
                          <a:spcPct val="115000"/>
                        </a:lnSpc>
                        <a:spcAft>
                          <a:spcPts val="0"/>
                        </a:spcAft>
                      </a:pPr>
                      <a:r>
                        <a:rPr lang="en-US" sz="2000" b="1" dirty="0" smtClean="0">
                          <a:effectLst/>
                          <a:latin typeface="Georgia" panose="02040502050405020303" pitchFamily="18" charset="0"/>
                          <a:ea typeface="新細明體"/>
                          <a:cs typeface="Times New Roman"/>
                        </a:rPr>
                        <a:t>Project</a:t>
                      </a:r>
                      <a:endParaRPr lang="en-US" sz="2000" b="1" dirty="0">
                        <a:effectLst/>
                        <a:latin typeface="Georgia" panose="02040502050405020303" pitchFamily="18" charset="0"/>
                        <a:ea typeface="新細明體"/>
                        <a:cs typeface="Times New Roman"/>
                      </a:endParaRPr>
                    </a:p>
                  </a:txBody>
                  <a:tcPr marL="82966" marR="829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2048">
                <a:tc rowSpan="3">
                  <a:txBody>
                    <a:bodyPr/>
                    <a:lstStyle/>
                    <a:p>
                      <a:pPr algn="ctr">
                        <a:lnSpc>
                          <a:spcPct val="115000"/>
                        </a:lnSpc>
                        <a:spcAft>
                          <a:spcPts val="1000"/>
                        </a:spcAft>
                      </a:pPr>
                      <a:r>
                        <a:rPr lang="en-US" sz="2000" b="1" dirty="0" smtClean="0">
                          <a:effectLst/>
                          <a:latin typeface="Georgia" panose="02040502050405020303" pitchFamily="18" charset="0"/>
                          <a:ea typeface="Times New Roman"/>
                          <a:cs typeface="Times New Roman"/>
                        </a:rPr>
                        <a:t>Publicly-Funded and</a:t>
                      </a:r>
                      <a:br>
                        <a:rPr lang="en-US" sz="2000" b="1" dirty="0" smtClean="0">
                          <a:effectLst/>
                          <a:latin typeface="Georgia" panose="02040502050405020303" pitchFamily="18" charset="0"/>
                          <a:ea typeface="Times New Roman"/>
                          <a:cs typeface="Times New Roman"/>
                        </a:rPr>
                      </a:br>
                      <a:r>
                        <a:rPr lang="en-US" sz="2000" b="1" dirty="0" smtClean="0">
                          <a:effectLst/>
                          <a:latin typeface="Georgia" panose="02040502050405020303" pitchFamily="18" charset="0"/>
                          <a:ea typeface="Times New Roman"/>
                          <a:cs typeface="Times New Roman"/>
                        </a:rPr>
                        <a:t>Self-Financing Institutions</a:t>
                      </a:r>
                      <a:endParaRPr lang="en-US" sz="2000" dirty="0">
                        <a:effectLst/>
                        <a:latin typeface="Georgia" panose="02040502050405020303" pitchFamily="18" charset="0"/>
                        <a:ea typeface="新細明體"/>
                        <a:cs typeface="Times New Roman"/>
                      </a:endParaRPr>
                    </a:p>
                  </a:txBody>
                  <a:tcPr marL="82966" marR="829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rtl="0" eaLnBrk="1" fontAlgn="ctr" latinLnBrk="0" hangingPunct="1">
                        <a:lnSpc>
                          <a:spcPct val="115000"/>
                        </a:lnSpc>
                        <a:spcAft>
                          <a:spcPts val="1000"/>
                        </a:spcAft>
                      </a:pPr>
                      <a:r>
                        <a:rPr kumimoji="0" lang="en-US" sz="2000" kern="1200" dirty="0">
                          <a:solidFill>
                            <a:srgbClr val="000000"/>
                          </a:solidFill>
                          <a:effectLst/>
                          <a:latin typeface="Georgia" panose="02040502050405020303" pitchFamily="18" charset="0"/>
                          <a:ea typeface="新細明體"/>
                          <a:cs typeface="Times New Roman"/>
                        </a:rPr>
                        <a:t>Hang Seng Management College</a:t>
                      </a:r>
                    </a:p>
                  </a:txBody>
                  <a:tcPr marL="12697" marR="12697"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n-US" sz="2000" dirty="0" smtClean="0">
                          <a:effectLst/>
                          <a:latin typeface="Georgia" panose="02040502050405020303" pitchFamily="18" charset="0"/>
                          <a:ea typeface="新細明體"/>
                          <a:cs typeface="Times New Roman"/>
                        </a:rPr>
                        <a:t>1</a:t>
                      </a:r>
                      <a:endParaRPr lang="en-US" sz="2000" dirty="0">
                        <a:effectLst/>
                        <a:latin typeface="Georgia" panose="02040502050405020303" pitchFamily="18" charset="0"/>
                        <a:ea typeface="新細明體"/>
                        <a:cs typeface="Times New Roman"/>
                      </a:endParaRPr>
                    </a:p>
                  </a:txBody>
                  <a:tcPr marL="82966" marR="829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2048">
                <a:tc vMerge="1">
                  <a:txBody>
                    <a:bodyPr/>
                    <a:lstStyle/>
                    <a:p>
                      <a:endParaRPr lang="en-US"/>
                    </a:p>
                  </a:txBody>
                  <a:tcPr/>
                </a:tc>
                <a:tc>
                  <a:txBody>
                    <a:bodyPr/>
                    <a:lstStyle/>
                    <a:p>
                      <a:pPr marL="0" algn="l" rtl="0" eaLnBrk="1" fontAlgn="ctr" latinLnBrk="0" hangingPunct="1">
                        <a:lnSpc>
                          <a:spcPct val="115000"/>
                        </a:lnSpc>
                        <a:spcAft>
                          <a:spcPts val="1000"/>
                        </a:spcAft>
                      </a:pPr>
                      <a:r>
                        <a:rPr kumimoji="0" lang="en-US" sz="2000" kern="1200" dirty="0">
                          <a:solidFill>
                            <a:srgbClr val="000000"/>
                          </a:solidFill>
                          <a:effectLst/>
                          <a:latin typeface="Georgia" panose="02040502050405020303" pitchFamily="18" charset="0"/>
                          <a:ea typeface="新細明體"/>
                          <a:cs typeface="Times New Roman"/>
                        </a:rPr>
                        <a:t>The Open University of Hong Kong</a:t>
                      </a:r>
                    </a:p>
                  </a:txBody>
                  <a:tcPr marL="12697" marR="12697"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n-US" sz="2000" dirty="0" smtClean="0">
                          <a:effectLst/>
                          <a:latin typeface="Georgia" panose="02040502050405020303" pitchFamily="18" charset="0"/>
                          <a:ea typeface="新細明體"/>
                          <a:cs typeface="Times New Roman"/>
                        </a:rPr>
                        <a:t>1</a:t>
                      </a:r>
                      <a:endParaRPr lang="en-US" sz="2000" dirty="0">
                        <a:effectLst/>
                        <a:latin typeface="Georgia" panose="02040502050405020303" pitchFamily="18" charset="0"/>
                        <a:ea typeface="新細明體"/>
                        <a:cs typeface="Times New Roman"/>
                      </a:endParaRPr>
                    </a:p>
                  </a:txBody>
                  <a:tcPr marL="82966" marR="829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9348">
                <a:tc vMerge="1">
                  <a:txBody>
                    <a:bodyPr/>
                    <a:lstStyle/>
                    <a:p>
                      <a:pPr algn="l">
                        <a:lnSpc>
                          <a:spcPct val="115000"/>
                        </a:lnSpc>
                        <a:spcAft>
                          <a:spcPts val="0"/>
                        </a:spcAft>
                      </a:pPr>
                      <a:endParaRPr lang="en-US" sz="1050" dirty="0">
                        <a:effectLst/>
                        <a:latin typeface="Calibri"/>
                        <a:ea typeface="新細明體"/>
                        <a:cs typeface="Times New Roman"/>
                      </a:endParaRPr>
                    </a:p>
                  </a:txBody>
                  <a:tcPr marL="62241" marR="622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1000"/>
                        </a:spcAft>
                      </a:pPr>
                      <a:r>
                        <a:rPr lang="en-US" sz="2000" b="1" dirty="0">
                          <a:solidFill>
                            <a:srgbClr val="000000"/>
                          </a:solidFill>
                          <a:effectLst/>
                          <a:latin typeface="Georgia" panose="02040502050405020303" pitchFamily="18" charset="0"/>
                          <a:ea typeface="新細明體"/>
                          <a:cs typeface="Times New Roman"/>
                        </a:rPr>
                        <a:t>Total:</a:t>
                      </a:r>
                      <a:endParaRPr lang="en-US" sz="2000" dirty="0">
                        <a:effectLst/>
                        <a:latin typeface="Georgia" panose="02040502050405020303" pitchFamily="18" charset="0"/>
                        <a:ea typeface="新細明體"/>
                        <a:cs typeface="Times New Roman"/>
                      </a:endParaRPr>
                    </a:p>
                  </a:txBody>
                  <a:tcPr marL="82966" marR="829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n-US" sz="2000" dirty="0" smtClean="0">
                          <a:effectLst/>
                          <a:latin typeface="Georgia" panose="02040502050405020303" pitchFamily="18" charset="0"/>
                          <a:ea typeface="新細明體"/>
                          <a:cs typeface="Times New Roman"/>
                        </a:rPr>
                        <a:t>2</a:t>
                      </a:r>
                      <a:endParaRPr lang="en-US" sz="2000" dirty="0">
                        <a:effectLst/>
                        <a:latin typeface="Georgia" panose="02040502050405020303" pitchFamily="18" charset="0"/>
                        <a:ea typeface="新細明體"/>
                        <a:cs typeface="Times New Roman"/>
                      </a:endParaRPr>
                    </a:p>
                  </a:txBody>
                  <a:tcPr marL="82966" marR="829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 name="投影片編號版面配置區 3"/>
          <p:cNvSpPr>
            <a:spLocks noGrp="1"/>
          </p:cNvSpPr>
          <p:nvPr>
            <p:ph type="sldNum" sz="quarter" idx="12"/>
          </p:nvPr>
        </p:nvSpPr>
        <p:spPr/>
        <p:txBody>
          <a:bodyPr/>
          <a:lstStyle/>
          <a:p>
            <a:r>
              <a:rPr lang="zh-TW" altLang="en-US" dirty="0" smtClean="0">
                <a:solidFill>
                  <a:prstClr val="black">
                    <a:tint val="75000"/>
                  </a:prstClr>
                </a:solidFill>
              </a:rPr>
              <a:t> </a:t>
            </a:r>
            <a:fld id="{73DA0BB7-265A-403C-9275-D587AB510EDC}" type="slidenum">
              <a:rPr lang="zh-TW" altLang="en-US" smtClean="0">
                <a:solidFill>
                  <a:prstClr val="black">
                    <a:tint val="75000"/>
                  </a:prstClr>
                </a:solidFill>
              </a:rPr>
              <a:pPr/>
              <a:t>11</a:t>
            </a:fld>
            <a:endParaRPr lang="zh-TW" altLang="en-US" dirty="0">
              <a:solidFill>
                <a:prstClr val="black">
                  <a:tint val="75000"/>
                </a:prstClr>
              </a:solidFill>
            </a:endParaRPr>
          </a:p>
        </p:txBody>
      </p:sp>
    </p:spTree>
    <p:extLst>
      <p:ext uri="{BB962C8B-B14F-4D97-AF65-F5344CB8AC3E}">
        <p14:creationId xmlns:p14="http://schemas.microsoft.com/office/powerpoint/2010/main" val="29184323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527244" y="404664"/>
            <a:ext cx="11434568" cy="1224136"/>
          </a:xfrm>
        </p:spPr>
        <p:txBody>
          <a:bodyPr>
            <a:noAutofit/>
          </a:bodyPr>
          <a:lstStyle/>
          <a:p>
            <a:r>
              <a:rPr lang="en-US" sz="2700" b="1" dirty="0" smtClean="0"/>
              <a:t>           </a:t>
            </a:r>
            <a:br>
              <a:rPr lang="en-US" sz="2700" b="1" dirty="0" smtClean="0"/>
            </a:br>
            <a:r>
              <a:rPr lang="en-US" sz="2700" b="1" dirty="0"/>
              <a:t> </a:t>
            </a:r>
            <a:r>
              <a:rPr lang="en-US" sz="2700" b="1" dirty="0" smtClean="0"/>
              <a:t>          </a:t>
            </a:r>
            <a:r>
              <a:rPr lang="en-US" sz="3200" b="1" dirty="0" smtClean="0"/>
              <a:t>Breakdown on Projects Granted</a:t>
            </a:r>
            <a:r>
              <a:rPr lang="en-US" sz="3200" b="1" dirty="0"/>
              <a:t> </a:t>
            </a:r>
            <a:r>
              <a:rPr lang="en-US" sz="3200" b="1" dirty="0" smtClean="0"/>
              <a:t>to Each Think Tank</a:t>
            </a:r>
            <a:endParaRPr lang="en-US" sz="3200" b="1" dirty="0"/>
          </a:p>
        </p:txBody>
      </p:sp>
      <p:graphicFrame>
        <p:nvGraphicFramePr>
          <p:cNvPr id="5" name="內容版面配置區 4"/>
          <p:cNvGraphicFramePr>
            <a:graphicFrameLocks noGrp="1"/>
          </p:cNvGraphicFramePr>
          <p:nvPr>
            <p:ph idx="1"/>
            <p:extLst>
              <p:ext uri="{D42A27DB-BD31-4B8C-83A1-F6EECF244321}">
                <p14:modId xmlns:p14="http://schemas.microsoft.com/office/powerpoint/2010/main" val="3953244449"/>
              </p:ext>
            </p:extLst>
          </p:nvPr>
        </p:nvGraphicFramePr>
        <p:xfrm>
          <a:off x="1295130" y="1916833"/>
          <a:ext cx="9886522" cy="2904725"/>
        </p:xfrm>
        <a:graphic>
          <a:graphicData uri="http://schemas.openxmlformats.org/drawingml/2006/table">
            <a:tbl>
              <a:tblPr firstRow="1" firstCol="1" bandRow="1" bandCol="1"/>
              <a:tblGrid>
                <a:gridCol w="2855256"/>
                <a:gridCol w="5038690"/>
                <a:gridCol w="1992576"/>
              </a:tblGrid>
              <a:tr h="648072">
                <a:tc>
                  <a:txBody>
                    <a:bodyPr/>
                    <a:lstStyle/>
                    <a:p>
                      <a:pPr marL="90170" algn="ctr">
                        <a:lnSpc>
                          <a:spcPct val="115000"/>
                        </a:lnSpc>
                        <a:spcAft>
                          <a:spcPts val="0"/>
                        </a:spcAft>
                      </a:pPr>
                      <a:r>
                        <a:rPr lang="en-US" sz="1800" b="1" dirty="0">
                          <a:effectLst/>
                          <a:latin typeface="Georgia" panose="02040502050405020303" pitchFamily="18" charset="0"/>
                          <a:ea typeface="Times New Roman"/>
                          <a:cs typeface="Times New Roman"/>
                        </a:rPr>
                        <a:t>Eligibility Criteria</a:t>
                      </a:r>
                      <a:endParaRPr lang="en-US" sz="1800" b="1" dirty="0">
                        <a:effectLst/>
                        <a:latin typeface="Georgia" panose="02040502050405020303" pitchFamily="18" charset="0"/>
                        <a:ea typeface="新細明體"/>
                        <a:cs typeface="Times New Roman"/>
                      </a:endParaRPr>
                    </a:p>
                  </a:txBody>
                  <a:tcPr marL="82966" marR="829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b="1" dirty="0" smtClean="0">
                          <a:effectLst/>
                          <a:latin typeface="Georgia" panose="02040502050405020303" pitchFamily="18" charset="0"/>
                          <a:ea typeface="Times New Roman"/>
                          <a:cs typeface="Times New Roman"/>
                        </a:rPr>
                        <a:t>Institutions</a:t>
                      </a:r>
                      <a:endParaRPr lang="en-US" sz="1800" b="1" dirty="0">
                        <a:effectLst/>
                        <a:latin typeface="Georgia" panose="02040502050405020303" pitchFamily="18" charset="0"/>
                        <a:ea typeface="新細明體"/>
                        <a:cs typeface="Times New Roman"/>
                      </a:endParaRPr>
                    </a:p>
                  </a:txBody>
                  <a:tcPr marL="82966" marR="829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b="1" dirty="0">
                          <a:effectLst/>
                          <a:latin typeface="Georgia" panose="02040502050405020303" pitchFamily="18" charset="0"/>
                          <a:ea typeface="Times New Roman"/>
                          <a:cs typeface="Times New Roman"/>
                        </a:rPr>
                        <a:t>No. of </a:t>
                      </a:r>
                      <a:endParaRPr lang="en-US" sz="1800" b="1" dirty="0">
                        <a:effectLst/>
                        <a:latin typeface="Georgia" panose="02040502050405020303" pitchFamily="18" charset="0"/>
                        <a:ea typeface="新細明體"/>
                        <a:cs typeface="Times New Roman"/>
                      </a:endParaRPr>
                    </a:p>
                    <a:p>
                      <a:pPr algn="ctr">
                        <a:lnSpc>
                          <a:spcPct val="115000"/>
                        </a:lnSpc>
                        <a:spcAft>
                          <a:spcPts val="0"/>
                        </a:spcAft>
                      </a:pPr>
                      <a:r>
                        <a:rPr lang="en-US" sz="1800" b="1" dirty="0">
                          <a:effectLst/>
                          <a:latin typeface="Georgia" panose="02040502050405020303" pitchFamily="18" charset="0"/>
                          <a:ea typeface="Times New Roman"/>
                          <a:cs typeface="Times New Roman"/>
                        </a:rPr>
                        <a:t>Granted </a:t>
                      </a:r>
                      <a:endParaRPr lang="en-US" sz="1800" b="1" dirty="0">
                        <a:effectLst/>
                        <a:latin typeface="Georgia" panose="02040502050405020303" pitchFamily="18" charset="0"/>
                        <a:ea typeface="新細明體"/>
                        <a:cs typeface="Times New Roman"/>
                      </a:endParaRPr>
                    </a:p>
                    <a:p>
                      <a:pPr algn="ctr">
                        <a:lnSpc>
                          <a:spcPct val="115000"/>
                        </a:lnSpc>
                        <a:spcAft>
                          <a:spcPts val="0"/>
                        </a:spcAft>
                      </a:pPr>
                      <a:r>
                        <a:rPr lang="en-US" sz="1800" b="1" dirty="0" smtClean="0">
                          <a:effectLst/>
                          <a:latin typeface="Georgia" panose="02040502050405020303" pitchFamily="18" charset="0"/>
                          <a:ea typeface="新細明體"/>
                          <a:cs typeface="Times New Roman"/>
                        </a:rPr>
                        <a:t>Project</a:t>
                      </a:r>
                      <a:endParaRPr lang="en-US" sz="1800" b="1" dirty="0">
                        <a:effectLst/>
                        <a:latin typeface="Georgia" panose="02040502050405020303" pitchFamily="18" charset="0"/>
                        <a:ea typeface="新細明體"/>
                        <a:cs typeface="Times New Roman"/>
                      </a:endParaRPr>
                    </a:p>
                  </a:txBody>
                  <a:tcPr marL="82966" marR="829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3423">
                <a:tc rowSpan="5">
                  <a:txBody>
                    <a:bodyPr/>
                    <a:lstStyle/>
                    <a:p>
                      <a:pPr algn="ctr">
                        <a:lnSpc>
                          <a:spcPct val="115000"/>
                        </a:lnSpc>
                        <a:spcAft>
                          <a:spcPts val="1000"/>
                        </a:spcAft>
                      </a:pPr>
                      <a:r>
                        <a:rPr lang="en-US" sz="1800" b="1" dirty="0" smtClean="0">
                          <a:effectLst/>
                          <a:latin typeface="Georgia" panose="02040502050405020303" pitchFamily="18" charset="0"/>
                          <a:ea typeface="Times New Roman"/>
                          <a:cs typeface="Times New Roman"/>
                        </a:rPr>
                        <a:t>Think Tanks</a:t>
                      </a:r>
                      <a:endParaRPr lang="en-US" sz="1800" dirty="0">
                        <a:effectLst/>
                        <a:latin typeface="Georgia" panose="02040502050405020303" pitchFamily="18" charset="0"/>
                        <a:ea typeface="新細明體"/>
                        <a:cs typeface="Times New Roman"/>
                      </a:endParaRPr>
                    </a:p>
                  </a:txBody>
                  <a:tcPr marL="82966" marR="829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rtl="0" eaLnBrk="1" fontAlgn="ctr" latinLnBrk="0" hangingPunct="1">
                        <a:lnSpc>
                          <a:spcPct val="115000"/>
                        </a:lnSpc>
                        <a:spcAft>
                          <a:spcPts val="1000"/>
                        </a:spcAft>
                      </a:pPr>
                      <a:r>
                        <a:rPr kumimoji="0" lang="en-US" sz="1800" kern="1200" dirty="0" err="1" smtClean="0">
                          <a:solidFill>
                            <a:srgbClr val="000000"/>
                          </a:solidFill>
                          <a:effectLst/>
                          <a:latin typeface="Georgia" panose="02040502050405020303" pitchFamily="18" charset="0"/>
                          <a:ea typeface="新細明體"/>
                          <a:cs typeface="Times New Roman"/>
                        </a:rPr>
                        <a:t>Dashun</a:t>
                      </a:r>
                      <a:r>
                        <a:rPr kumimoji="0" lang="en-US" sz="1800" kern="1200" dirty="0" smtClean="0">
                          <a:solidFill>
                            <a:srgbClr val="000000"/>
                          </a:solidFill>
                          <a:effectLst/>
                          <a:latin typeface="Georgia" panose="02040502050405020303" pitchFamily="18" charset="0"/>
                          <a:ea typeface="新細明體"/>
                          <a:cs typeface="Times New Roman"/>
                        </a:rPr>
                        <a:t> Foundation</a:t>
                      </a:r>
                      <a:endParaRPr kumimoji="0" lang="en-US" sz="1800" kern="1200" dirty="0">
                        <a:solidFill>
                          <a:srgbClr val="000000"/>
                        </a:solidFill>
                        <a:effectLst/>
                        <a:latin typeface="Georgia" panose="02040502050405020303" pitchFamily="18" charset="0"/>
                        <a:ea typeface="新細明體"/>
                        <a:cs typeface="Times New Roman"/>
                      </a:endParaRPr>
                    </a:p>
                  </a:txBody>
                  <a:tcPr marL="12697" marR="12697"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n-US" sz="1800" dirty="0" smtClean="0">
                          <a:effectLst/>
                          <a:latin typeface="Georgia" panose="02040502050405020303" pitchFamily="18" charset="0"/>
                          <a:ea typeface="新細明體"/>
                          <a:cs typeface="Times New Roman"/>
                        </a:rPr>
                        <a:t>1</a:t>
                      </a:r>
                      <a:endParaRPr lang="en-US" sz="1800" dirty="0">
                        <a:effectLst/>
                        <a:latin typeface="Georgia" panose="02040502050405020303" pitchFamily="18" charset="0"/>
                        <a:ea typeface="新細明體"/>
                        <a:cs typeface="Times New Roman"/>
                      </a:endParaRPr>
                    </a:p>
                  </a:txBody>
                  <a:tcPr marL="82966" marR="829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3423">
                <a:tc vMerge="1">
                  <a:txBody>
                    <a:bodyPr/>
                    <a:lstStyle/>
                    <a:p>
                      <a:endParaRPr lang="en-US"/>
                    </a:p>
                  </a:txBody>
                  <a:tcPr/>
                </a:tc>
                <a:tc>
                  <a:txBody>
                    <a:bodyPr/>
                    <a:lstStyle/>
                    <a:p>
                      <a:pPr marL="0" algn="l" rtl="0" eaLnBrk="1" fontAlgn="ctr" latinLnBrk="0" hangingPunct="1">
                        <a:lnSpc>
                          <a:spcPct val="115000"/>
                        </a:lnSpc>
                        <a:spcAft>
                          <a:spcPts val="1000"/>
                        </a:spcAft>
                      </a:pPr>
                      <a:r>
                        <a:rPr kumimoji="0" lang="en-US" sz="1800" kern="1200" dirty="0">
                          <a:solidFill>
                            <a:srgbClr val="000000"/>
                          </a:solidFill>
                          <a:effectLst/>
                          <a:latin typeface="Georgia" panose="02040502050405020303" pitchFamily="18" charset="0"/>
                          <a:ea typeface="新細明體"/>
                          <a:cs typeface="Times New Roman"/>
                        </a:rPr>
                        <a:t>One Country Two Systems Research Institute</a:t>
                      </a:r>
                    </a:p>
                  </a:txBody>
                  <a:tcPr marL="12697" marR="12697"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n-US" sz="1800" dirty="0" smtClean="0">
                          <a:effectLst/>
                          <a:latin typeface="Georgia" panose="02040502050405020303" pitchFamily="18" charset="0"/>
                          <a:ea typeface="新細明體"/>
                          <a:cs typeface="Times New Roman"/>
                        </a:rPr>
                        <a:t>1</a:t>
                      </a:r>
                      <a:endParaRPr lang="en-US" sz="1800" dirty="0">
                        <a:effectLst/>
                        <a:latin typeface="Georgia" panose="02040502050405020303" pitchFamily="18" charset="0"/>
                        <a:ea typeface="新細明體"/>
                        <a:cs typeface="Times New Roman"/>
                      </a:endParaRPr>
                    </a:p>
                  </a:txBody>
                  <a:tcPr marL="82966" marR="829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58704">
                <a:tc vMerge="1">
                  <a:txBody>
                    <a:bodyPr/>
                    <a:lstStyle/>
                    <a:p>
                      <a:endParaRPr lang="en-US"/>
                    </a:p>
                  </a:txBody>
                  <a:tcPr/>
                </a:tc>
                <a:tc>
                  <a:txBody>
                    <a:bodyPr/>
                    <a:lstStyle/>
                    <a:p>
                      <a:pPr marL="0" algn="l" rtl="0" eaLnBrk="1" fontAlgn="ctr" latinLnBrk="0" hangingPunct="1">
                        <a:lnSpc>
                          <a:spcPct val="115000"/>
                        </a:lnSpc>
                        <a:spcAft>
                          <a:spcPts val="1000"/>
                        </a:spcAft>
                      </a:pPr>
                      <a:r>
                        <a:rPr kumimoji="0" lang="en-US" sz="1800" kern="1200" dirty="0">
                          <a:solidFill>
                            <a:srgbClr val="000000"/>
                          </a:solidFill>
                          <a:effectLst/>
                          <a:latin typeface="Georgia" panose="02040502050405020303" pitchFamily="18" charset="0"/>
                          <a:ea typeface="新細明體"/>
                          <a:cs typeface="Times New Roman"/>
                        </a:rPr>
                        <a:t>Hong Kong Academy of Engineering Sciences</a:t>
                      </a:r>
                    </a:p>
                  </a:txBody>
                  <a:tcPr marL="12697" marR="12697"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n-US" sz="1800" dirty="0" smtClean="0">
                          <a:effectLst/>
                          <a:latin typeface="Georgia" panose="02040502050405020303" pitchFamily="18" charset="0"/>
                          <a:ea typeface="新細明體"/>
                          <a:cs typeface="Times New Roman"/>
                        </a:rPr>
                        <a:t>1</a:t>
                      </a:r>
                      <a:endParaRPr lang="en-US" sz="1800" dirty="0">
                        <a:effectLst/>
                        <a:latin typeface="Georgia" panose="02040502050405020303" pitchFamily="18" charset="0"/>
                        <a:ea typeface="新細明體"/>
                        <a:cs typeface="Times New Roman"/>
                      </a:endParaRPr>
                    </a:p>
                  </a:txBody>
                  <a:tcPr marL="82966" marR="829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3423">
                <a:tc vMerge="1">
                  <a:txBody>
                    <a:bodyPr/>
                    <a:lstStyle/>
                    <a:p>
                      <a:endParaRPr lang="en-US"/>
                    </a:p>
                  </a:txBody>
                  <a:tcPr/>
                </a:tc>
                <a:tc>
                  <a:txBody>
                    <a:bodyPr/>
                    <a:lstStyle/>
                    <a:p>
                      <a:pPr marL="0" algn="l" rtl="0" eaLnBrk="1" fontAlgn="ctr" latinLnBrk="0" hangingPunct="1">
                        <a:lnSpc>
                          <a:spcPct val="115000"/>
                        </a:lnSpc>
                        <a:spcAft>
                          <a:spcPts val="1000"/>
                        </a:spcAft>
                      </a:pPr>
                      <a:r>
                        <a:rPr kumimoji="0" lang="en-US" sz="1800" kern="1200" dirty="0">
                          <a:solidFill>
                            <a:srgbClr val="000000"/>
                          </a:solidFill>
                          <a:effectLst/>
                          <a:latin typeface="Georgia" panose="02040502050405020303" pitchFamily="18" charset="0"/>
                          <a:ea typeface="新細明體"/>
                          <a:cs typeface="Times New Roman"/>
                        </a:rPr>
                        <a:t>Civic Exchange</a:t>
                      </a:r>
                    </a:p>
                  </a:txBody>
                  <a:tcPr marL="12697" marR="12697"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n-US" sz="1800" dirty="0" smtClean="0">
                          <a:effectLst/>
                          <a:latin typeface="Georgia" panose="02040502050405020303" pitchFamily="18" charset="0"/>
                          <a:ea typeface="新細明體"/>
                          <a:cs typeface="Times New Roman"/>
                        </a:rPr>
                        <a:t>1</a:t>
                      </a:r>
                      <a:endParaRPr lang="en-US" sz="1800" dirty="0">
                        <a:effectLst/>
                        <a:latin typeface="Georgia" panose="02040502050405020303" pitchFamily="18" charset="0"/>
                        <a:ea typeface="新細明體"/>
                        <a:cs typeface="Times New Roman"/>
                      </a:endParaRPr>
                    </a:p>
                  </a:txBody>
                  <a:tcPr marL="82966" marR="829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9348">
                <a:tc vMerge="1">
                  <a:txBody>
                    <a:bodyPr/>
                    <a:lstStyle/>
                    <a:p>
                      <a:pPr algn="l">
                        <a:lnSpc>
                          <a:spcPct val="115000"/>
                        </a:lnSpc>
                        <a:spcAft>
                          <a:spcPts val="0"/>
                        </a:spcAft>
                      </a:pPr>
                      <a:endParaRPr lang="en-US" sz="1050" dirty="0">
                        <a:effectLst/>
                        <a:latin typeface="Calibri"/>
                        <a:ea typeface="新細明體"/>
                        <a:cs typeface="Times New Roman"/>
                      </a:endParaRPr>
                    </a:p>
                  </a:txBody>
                  <a:tcPr marL="62241" marR="622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1000"/>
                        </a:spcAft>
                      </a:pPr>
                      <a:r>
                        <a:rPr lang="en-US" sz="1800" b="1" dirty="0">
                          <a:solidFill>
                            <a:srgbClr val="000000"/>
                          </a:solidFill>
                          <a:effectLst/>
                          <a:latin typeface="Georgia" panose="02040502050405020303" pitchFamily="18" charset="0"/>
                          <a:ea typeface="新細明體"/>
                          <a:cs typeface="Times New Roman"/>
                        </a:rPr>
                        <a:t>Total:</a:t>
                      </a:r>
                      <a:endParaRPr lang="en-US" sz="1800" dirty="0">
                        <a:effectLst/>
                        <a:latin typeface="Georgia" panose="02040502050405020303" pitchFamily="18" charset="0"/>
                        <a:ea typeface="新細明體"/>
                        <a:cs typeface="Times New Roman"/>
                      </a:endParaRPr>
                    </a:p>
                  </a:txBody>
                  <a:tcPr marL="82966" marR="829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n-US" sz="1800" dirty="0" smtClean="0">
                          <a:effectLst/>
                          <a:latin typeface="Georgia" panose="02040502050405020303" pitchFamily="18" charset="0"/>
                          <a:ea typeface="新細明體"/>
                          <a:cs typeface="Times New Roman"/>
                        </a:rPr>
                        <a:t>4</a:t>
                      </a:r>
                      <a:endParaRPr lang="en-US" sz="1800" dirty="0">
                        <a:effectLst/>
                        <a:latin typeface="Georgia" panose="02040502050405020303" pitchFamily="18" charset="0"/>
                        <a:ea typeface="新細明體"/>
                        <a:cs typeface="Times New Roman"/>
                      </a:endParaRPr>
                    </a:p>
                  </a:txBody>
                  <a:tcPr marL="82966" marR="829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 name="投影片編號版面配置區 3"/>
          <p:cNvSpPr>
            <a:spLocks noGrp="1"/>
          </p:cNvSpPr>
          <p:nvPr>
            <p:ph type="sldNum" sz="quarter" idx="12"/>
          </p:nvPr>
        </p:nvSpPr>
        <p:spPr/>
        <p:txBody>
          <a:bodyPr/>
          <a:lstStyle/>
          <a:p>
            <a:fld id="{73DA0BB7-265A-403C-9275-D587AB510EDC}" type="slidenum">
              <a:rPr lang="zh-TW" altLang="en-US" smtClean="0">
                <a:solidFill>
                  <a:prstClr val="black">
                    <a:tint val="75000"/>
                  </a:prstClr>
                </a:solidFill>
              </a:rPr>
              <a:pPr/>
              <a:t>12</a:t>
            </a:fld>
            <a:endParaRPr lang="zh-TW" altLang="en-US">
              <a:solidFill>
                <a:prstClr val="black">
                  <a:tint val="75000"/>
                </a:prstClr>
              </a:solidFill>
            </a:endParaRPr>
          </a:p>
        </p:txBody>
      </p:sp>
    </p:spTree>
    <p:extLst>
      <p:ext uri="{BB962C8B-B14F-4D97-AF65-F5344CB8AC3E}">
        <p14:creationId xmlns:p14="http://schemas.microsoft.com/office/powerpoint/2010/main" val="38260845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Elements of successful proposals</a:t>
            </a:r>
            <a:endParaRPr lang="en-US" dirty="0"/>
          </a:p>
        </p:txBody>
      </p:sp>
      <p:sp>
        <p:nvSpPr>
          <p:cNvPr id="5" name="Content Placeholder 4"/>
          <p:cNvSpPr>
            <a:spLocks noGrp="1"/>
          </p:cNvSpPr>
          <p:nvPr>
            <p:ph sz="half" idx="1"/>
          </p:nvPr>
        </p:nvSpPr>
        <p:spPr>
          <a:xfrm>
            <a:off x="1522413" y="1905000"/>
            <a:ext cx="8991599" cy="4724400"/>
          </a:xfrm>
        </p:spPr>
        <p:txBody>
          <a:bodyPr/>
          <a:lstStyle/>
          <a:p>
            <a:r>
              <a:rPr lang="en-US" sz="2800" dirty="0" smtClean="0"/>
              <a:t>Important policy concern (not necessarily in support of existing government policy)</a:t>
            </a:r>
            <a:endParaRPr lang="en-US" sz="2800" dirty="0"/>
          </a:p>
          <a:p>
            <a:r>
              <a:rPr lang="en-US" sz="2800" dirty="0" smtClean="0"/>
              <a:t>Research plan clear, practical and cost effective</a:t>
            </a:r>
            <a:endParaRPr lang="en-US" sz="2800" dirty="0"/>
          </a:p>
          <a:p>
            <a:r>
              <a:rPr lang="en-US" sz="2800" dirty="0" smtClean="0"/>
              <a:t>Sound academic rationale</a:t>
            </a:r>
          </a:p>
          <a:p>
            <a:pPr>
              <a:buNone/>
            </a:pPr>
            <a:endParaRPr lang="en-US" dirty="0" smtClean="0"/>
          </a:p>
          <a:p>
            <a:endParaRPr lang="en-US" dirty="0"/>
          </a:p>
        </p:txBody>
      </p:sp>
    </p:spTree>
    <p:extLst>
      <p:ext uri="{BB962C8B-B14F-4D97-AF65-F5344CB8AC3E}">
        <p14:creationId xmlns:p14="http://schemas.microsoft.com/office/powerpoint/2010/main" val="2237309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FAQ</a:t>
            </a:r>
            <a:endParaRPr lang="en-US" sz="3600" dirty="0"/>
          </a:p>
        </p:txBody>
      </p:sp>
      <p:sp>
        <p:nvSpPr>
          <p:cNvPr id="5" name="Content Placeholder 4"/>
          <p:cNvSpPr>
            <a:spLocks noGrp="1"/>
          </p:cNvSpPr>
          <p:nvPr>
            <p:ph sz="half" idx="1"/>
          </p:nvPr>
        </p:nvSpPr>
        <p:spPr>
          <a:xfrm>
            <a:off x="1522413" y="1905000"/>
            <a:ext cx="8991599" cy="4724400"/>
          </a:xfrm>
        </p:spPr>
        <p:txBody>
          <a:bodyPr/>
          <a:lstStyle/>
          <a:p>
            <a:r>
              <a:rPr lang="en-US" sz="3000" dirty="0" smtClean="0"/>
              <a:t>Is support from policy bureau important?  </a:t>
            </a:r>
            <a:endParaRPr lang="en-US" sz="3000" dirty="0"/>
          </a:p>
          <a:p>
            <a:r>
              <a:rPr lang="en-US" sz="3000" dirty="0" smtClean="0"/>
              <a:t>Can I buy out my teaching?  </a:t>
            </a:r>
          </a:p>
          <a:p>
            <a:r>
              <a:rPr lang="en-US" sz="3000" dirty="0" smtClean="0"/>
              <a:t>Is it still as competitive as RGC?</a:t>
            </a:r>
          </a:p>
          <a:p>
            <a:r>
              <a:rPr lang="en-US" sz="3000" dirty="0" smtClean="0"/>
              <a:t>Is the duration of research project an issue?</a:t>
            </a:r>
          </a:p>
          <a:p>
            <a:r>
              <a:rPr lang="en-US" sz="3000" dirty="0" smtClean="0"/>
              <a:t>Further information:</a:t>
            </a:r>
            <a:r>
              <a:rPr lang="en-US" sz="3000" dirty="0" smtClean="0">
                <a:hlinkClick r:id="rId3"/>
              </a:rPr>
              <a:t> http://www.cpu.gov.hk/en/public_policy_research/index.html</a:t>
            </a:r>
            <a:endParaRPr lang="en-US" sz="3000" dirty="0" smtClean="0"/>
          </a:p>
          <a:p>
            <a:pPr>
              <a:buNone/>
            </a:pPr>
            <a:endParaRPr lang="en-US" sz="3000" dirty="0" smtClean="0"/>
          </a:p>
          <a:p>
            <a:endParaRPr lang="en-US" sz="3000" dirty="0" smtClean="0"/>
          </a:p>
          <a:p>
            <a:endParaRPr lang="en-US" sz="3000" dirty="0"/>
          </a:p>
          <a:p>
            <a:endParaRPr lang="en-US" dirty="0" smtClean="0"/>
          </a:p>
          <a:p>
            <a:pPr>
              <a:buNone/>
            </a:pPr>
            <a:endParaRPr lang="en-US" dirty="0" smtClean="0"/>
          </a:p>
          <a:p>
            <a:endParaRPr lang="en-US" dirty="0"/>
          </a:p>
        </p:txBody>
      </p:sp>
    </p:spTree>
    <p:extLst>
      <p:ext uri="{BB962C8B-B14F-4D97-AF65-F5344CB8AC3E}">
        <p14:creationId xmlns:p14="http://schemas.microsoft.com/office/powerpoint/2010/main" val="2237309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2413" y="1905000"/>
            <a:ext cx="9144000" cy="1371600"/>
          </a:xfrm>
        </p:spPr>
        <p:txBody>
          <a:bodyPr/>
          <a:lstStyle/>
          <a:p>
            <a:r>
              <a:rPr lang="en-US" dirty="0" smtClean="0"/>
              <a:t>            Thank You  !!!</a:t>
            </a:r>
            <a:endParaRPr lang="en-US" dirty="0"/>
          </a:p>
        </p:txBody>
      </p:sp>
    </p:spTree>
    <p:extLst>
      <p:ext uri="{BB962C8B-B14F-4D97-AF65-F5344CB8AC3E}">
        <p14:creationId xmlns:p14="http://schemas.microsoft.com/office/powerpoint/2010/main" val="38477509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b="1" dirty="0" smtClean="0">
                <a:effectLst/>
                <a:latin typeface="+mn-lt"/>
              </a:rPr>
              <a:t>About KW</a:t>
            </a:r>
            <a:endParaRPr lang="zh-TW" altLang="en-US" b="1" dirty="0">
              <a:effectLst/>
              <a:latin typeface="+mn-lt"/>
            </a:endParaRPr>
          </a:p>
        </p:txBody>
      </p:sp>
      <p:pic>
        <p:nvPicPr>
          <p:cNvPr id="4" name="內容版面配置區 3" descr="Myself.jpg"/>
          <p:cNvPicPr>
            <a:picLocks noGrp="1" noChangeAspect="1"/>
          </p:cNvPicPr>
          <p:nvPr>
            <p:ph idx="1"/>
          </p:nvPr>
        </p:nvPicPr>
        <p:blipFill>
          <a:blip r:embed="rId3" cstate="print"/>
          <a:stretch>
            <a:fillRect/>
          </a:stretch>
        </p:blipFill>
        <p:spPr>
          <a:xfrm>
            <a:off x="1674813" y="1699304"/>
            <a:ext cx="2194780" cy="3177962"/>
          </a:xfrm>
        </p:spPr>
      </p:pic>
      <p:sp>
        <p:nvSpPr>
          <p:cNvPr id="5" name="文字方塊 4"/>
          <p:cNvSpPr txBox="1"/>
          <p:nvPr/>
        </p:nvSpPr>
        <p:spPr>
          <a:xfrm>
            <a:off x="4500206" y="1387948"/>
            <a:ext cx="6852005" cy="4523137"/>
          </a:xfrm>
          <a:prstGeom prst="rect">
            <a:avLst/>
          </a:prstGeom>
          <a:noFill/>
        </p:spPr>
        <p:txBody>
          <a:bodyPr wrap="square" rtlCol="0">
            <a:spAutoFit/>
          </a:bodyPr>
          <a:lstStyle/>
          <a:p>
            <a:endParaRPr lang="en-US" altLang="zh-TW" sz="2399" dirty="0">
              <a:latin typeface="Book Antiqua" panose="02040602050305030304" pitchFamily="18" charset="0"/>
            </a:endParaRPr>
          </a:p>
          <a:p>
            <a:r>
              <a:rPr lang="en-US" altLang="zh-TW" sz="2399" dirty="0"/>
              <a:t>Lecturer, Assistant Professor, Associate Dean, Faculty of Education, HKU </a:t>
            </a:r>
          </a:p>
          <a:p>
            <a:r>
              <a:rPr lang="en-US" altLang="zh-TW" sz="2399" dirty="0"/>
              <a:t>(1992 – 2009)</a:t>
            </a:r>
          </a:p>
          <a:p>
            <a:endParaRPr lang="en-US" altLang="zh-TW" sz="2399" dirty="0"/>
          </a:p>
          <a:p>
            <a:r>
              <a:rPr lang="en-US" altLang="zh-TW" sz="2399" dirty="0" smtClean="0"/>
              <a:t>Principal </a:t>
            </a:r>
            <a:r>
              <a:rPr lang="en-US" altLang="zh-TW" sz="2399" dirty="0"/>
              <a:t>Assistant Secretary of Education (Curriculum Development</a:t>
            </a:r>
            <a:r>
              <a:rPr lang="en-US" altLang="zh-TW" sz="2399" dirty="0" smtClean="0"/>
              <a:t>), EDB</a:t>
            </a:r>
            <a:endParaRPr lang="en-US" altLang="zh-TW" sz="2399" dirty="0"/>
          </a:p>
          <a:p>
            <a:r>
              <a:rPr lang="en-US" altLang="zh-TW" sz="2399" dirty="0"/>
              <a:t>(2009 – 2013)</a:t>
            </a:r>
          </a:p>
          <a:p>
            <a:endParaRPr lang="en-US" altLang="zh-TW" sz="2399" dirty="0"/>
          </a:p>
          <a:p>
            <a:r>
              <a:rPr lang="en-US" altLang="zh-TW" sz="2399" dirty="0" smtClean="0"/>
              <a:t>Dean </a:t>
            </a:r>
            <a:r>
              <a:rPr lang="en-US" altLang="zh-TW" sz="2399" dirty="0"/>
              <a:t>of Education and Languages, Open University of Hong Kong</a:t>
            </a:r>
          </a:p>
          <a:p>
            <a:r>
              <a:rPr lang="en-US" altLang="zh-TW" sz="2399" dirty="0"/>
              <a:t>(since Feb 2013)</a:t>
            </a:r>
            <a:endParaRPr lang="zh-TW" altLang="en-US" sz="1799" dirty="0"/>
          </a:p>
        </p:txBody>
      </p:sp>
    </p:spTree>
    <p:extLst>
      <p:ext uri="{BB962C8B-B14F-4D97-AF65-F5344CB8AC3E}">
        <p14:creationId xmlns:p14="http://schemas.microsoft.com/office/powerpoint/2010/main" val="37704517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changed from RGC to CPU</a:t>
            </a:r>
            <a:endParaRPr lang="en-US" dirty="0"/>
          </a:p>
        </p:txBody>
      </p:sp>
      <p:sp>
        <p:nvSpPr>
          <p:cNvPr id="5" name="內容版面配置區 4"/>
          <p:cNvSpPr>
            <a:spLocks noGrp="1"/>
          </p:cNvSpPr>
          <p:nvPr>
            <p:ph sz="half" idx="1"/>
          </p:nvPr>
        </p:nvSpPr>
        <p:spPr>
          <a:xfrm>
            <a:off x="1522413" y="1905000"/>
            <a:ext cx="8762999" cy="4267200"/>
          </a:xfrm>
        </p:spPr>
        <p:txBody>
          <a:bodyPr>
            <a:normAutofit/>
          </a:bodyPr>
          <a:lstStyle/>
          <a:p>
            <a:r>
              <a:rPr lang="en-US" altLang="zh-TW" sz="2800" dirty="0" smtClean="0"/>
              <a:t>Previously, only UGC institutions eligible, now self-funding tertiary institutions and policy think tanks can also apply</a:t>
            </a:r>
          </a:p>
          <a:p>
            <a:r>
              <a:rPr lang="en-US" altLang="zh-TW" sz="2800" dirty="0" smtClean="0"/>
              <a:t>RGC review processes tend to encourage pure academic driven research topics, CPU wants to encourage more research projects informing policy initiatives</a:t>
            </a:r>
          </a:p>
          <a:p>
            <a:r>
              <a:rPr lang="en-HK" altLang="zh-TW" sz="2800" dirty="0" smtClean="0"/>
              <a:t>Hence, FDS and PPRFS are different </a:t>
            </a:r>
            <a:endParaRPr lang="zh-TW" altLang="en-US" sz="2800" dirty="0"/>
          </a:p>
        </p:txBody>
      </p:sp>
    </p:spTree>
    <p:extLst>
      <p:ext uri="{BB962C8B-B14F-4D97-AF65-F5344CB8AC3E}">
        <p14:creationId xmlns:p14="http://schemas.microsoft.com/office/powerpoint/2010/main" val="19895557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normAutofit fontScale="90000"/>
          </a:bodyPr>
          <a:lstStyle/>
          <a:p>
            <a:r>
              <a:rPr lang="en-US" altLang="zh-HK" b="1" dirty="0" smtClean="0"/>
              <a:t>Indicative </a:t>
            </a:r>
            <a:r>
              <a:rPr lang="en-US" altLang="zh-HK" b="1" dirty="0"/>
              <a:t>Research Areas &amp; Strategic </a:t>
            </a:r>
            <a:r>
              <a:rPr lang="en-US" altLang="zh-HK" b="1" dirty="0" smtClean="0"/>
              <a:t>  Themes</a:t>
            </a:r>
            <a:r>
              <a:rPr lang="en-US" altLang="zh-HK" b="1" dirty="0"/>
              <a:t/>
            </a:r>
            <a:br>
              <a:rPr lang="en-US" altLang="zh-HK" b="1" dirty="0"/>
            </a:br>
            <a:endParaRPr lang="en-US" dirty="0"/>
          </a:p>
        </p:txBody>
      </p:sp>
      <p:sp>
        <p:nvSpPr>
          <p:cNvPr id="14" name="Content Placeholder 13"/>
          <p:cNvSpPr>
            <a:spLocks noGrp="1"/>
          </p:cNvSpPr>
          <p:nvPr>
            <p:ph idx="1"/>
          </p:nvPr>
        </p:nvSpPr>
        <p:spPr>
          <a:xfrm>
            <a:off x="1522414" y="1905000"/>
            <a:ext cx="9144000" cy="4800600"/>
          </a:xfrm>
        </p:spPr>
        <p:txBody>
          <a:bodyPr>
            <a:normAutofit/>
          </a:bodyPr>
          <a:lstStyle/>
          <a:p>
            <a:r>
              <a:rPr lang="en-US" altLang="zh-TW" sz="2800" dirty="0"/>
              <a:t>land and  housing</a:t>
            </a:r>
          </a:p>
          <a:p>
            <a:r>
              <a:rPr lang="en-US" altLang="zh-TW" sz="2800" dirty="0"/>
              <a:t>poverty and ageing/retirement protection</a:t>
            </a:r>
          </a:p>
          <a:p>
            <a:r>
              <a:rPr lang="en-US" altLang="zh-TW" sz="2800" dirty="0"/>
              <a:t>political  development and governance</a:t>
            </a:r>
          </a:p>
          <a:p>
            <a:r>
              <a:rPr lang="en-US" altLang="zh-TW" sz="2800" dirty="0"/>
              <a:t>external economy </a:t>
            </a:r>
          </a:p>
          <a:p>
            <a:r>
              <a:rPr lang="en-US" altLang="zh-TW" sz="2800" dirty="0"/>
              <a:t>social issues</a:t>
            </a:r>
          </a:p>
          <a:p>
            <a:r>
              <a:rPr lang="en-US" altLang="zh-TW" sz="2800" dirty="0"/>
              <a:t>economic development </a:t>
            </a:r>
          </a:p>
          <a:p>
            <a:r>
              <a:rPr lang="en-US" altLang="zh-TW" sz="2800" dirty="0"/>
              <a:t>environmental protection</a:t>
            </a:r>
          </a:p>
          <a:p>
            <a:r>
              <a:rPr lang="en-US" altLang="zh-TW" sz="2800" dirty="0"/>
              <a:t>21 indicative research  areas</a:t>
            </a:r>
          </a:p>
        </p:txBody>
      </p:sp>
    </p:spTree>
    <p:extLst>
      <p:ext uri="{BB962C8B-B14F-4D97-AF65-F5344CB8AC3E}">
        <p14:creationId xmlns:p14="http://schemas.microsoft.com/office/powerpoint/2010/main" val="21285360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HK" b="1" dirty="0"/>
              <a:t>Strategic Public Policy Research Funding Scheme</a:t>
            </a:r>
            <a:br>
              <a:rPr lang="en-US" altLang="zh-HK" b="1" dirty="0"/>
            </a:br>
            <a:endParaRPr lang="zh-HK" altLang="en-US" dirty="0"/>
          </a:p>
        </p:txBody>
      </p:sp>
      <p:sp>
        <p:nvSpPr>
          <p:cNvPr id="3" name="內容版面配置區 2"/>
          <p:cNvSpPr>
            <a:spLocks noGrp="1"/>
          </p:cNvSpPr>
          <p:nvPr>
            <p:ph idx="1"/>
          </p:nvPr>
        </p:nvSpPr>
        <p:spPr>
          <a:xfrm>
            <a:off x="2588538" y="2133600"/>
            <a:ext cx="8913078" cy="4114800"/>
          </a:xfrm>
        </p:spPr>
        <p:txBody>
          <a:bodyPr>
            <a:noAutofit/>
          </a:bodyPr>
          <a:lstStyle/>
          <a:p>
            <a:r>
              <a:rPr lang="en-US" altLang="zh-HK" sz="2800" dirty="0"/>
              <a:t>(a) one belt one road; </a:t>
            </a:r>
            <a:endParaRPr lang="en-US" altLang="zh-HK" sz="2800" dirty="0"/>
          </a:p>
          <a:p>
            <a:r>
              <a:rPr lang="en-US" altLang="zh-HK" sz="2800" dirty="0"/>
              <a:t>(</a:t>
            </a:r>
            <a:r>
              <a:rPr lang="en-US" altLang="zh-HK" sz="2800" dirty="0"/>
              <a:t>b) cross-strait three regions studies; </a:t>
            </a:r>
            <a:endParaRPr lang="en-US" altLang="zh-HK" sz="2800" dirty="0"/>
          </a:p>
          <a:p>
            <a:r>
              <a:rPr lang="en-US" altLang="zh-HK" sz="2800" dirty="0"/>
              <a:t>(</a:t>
            </a:r>
            <a:r>
              <a:rPr lang="en-US" altLang="zh-HK" sz="2800" dirty="0"/>
              <a:t>c) national identity; </a:t>
            </a:r>
            <a:endParaRPr lang="en-US" altLang="zh-HK" sz="2800" dirty="0"/>
          </a:p>
          <a:p>
            <a:r>
              <a:rPr lang="en-US" altLang="zh-HK" sz="2800" dirty="0"/>
              <a:t>(</a:t>
            </a:r>
            <a:r>
              <a:rPr lang="en-US" altLang="zh-HK" sz="2800" dirty="0"/>
              <a:t>d) big data; </a:t>
            </a:r>
            <a:endParaRPr lang="en-US" altLang="zh-HK" sz="2800" dirty="0"/>
          </a:p>
          <a:p>
            <a:r>
              <a:rPr lang="en-US" altLang="zh-HK" sz="2800" dirty="0"/>
              <a:t>(</a:t>
            </a:r>
            <a:r>
              <a:rPr lang="en-US" altLang="zh-HK" sz="2800" dirty="0"/>
              <a:t>e) smart city; </a:t>
            </a:r>
            <a:endParaRPr lang="en-US" altLang="zh-HK" sz="2800" dirty="0"/>
          </a:p>
          <a:p>
            <a:r>
              <a:rPr lang="en-US" altLang="zh-HK" sz="2800" dirty="0"/>
              <a:t>(</a:t>
            </a:r>
            <a:r>
              <a:rPr lang="en-US" altLang="zh-HK" sz="2800" dirty="0"/>
              <a:t>f) impact of social media and education; and </a:t>
            </a:r>
            <a:endParaRPr lang="en-US" altLang="zh-HK" sz="2800" dirty="0"/>
          </a:p>
          <a:p>
            <a:r>
              <a:rPr lang="en-US" altLang="zh-HK" sz="2800" dirty="0"/>
              <a:t>(</a:t>
            </a:r>
            <a:r>
              <a:rPr lang="en-US" altLang="zh-HK" sz="2800" dirty="0"/>
              <a:t>g) impact of new technology on modern life and industry.</a:t>
            </a:r>
            <a:endParaRPr lang="zh-HK" altLang="en-US" sz="2800" dirty="0"/>
          </a:p>
        </p:txBody>
      </p:sp>
    </p:spTree>
    <p:extLst>
      <p:ext uri="{BB962C8B-B14F-4D97-AF65-F5344CB8AC3E}">
        <p14:creationId xmlns:p14="http://schemas.microsoft.com/office/powerpoint/2010/main" val="25633183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Who are the PPR Reviewers?</a:t>
            </a:r>
            <a:endParaRPr lang="en-US" sz="3600" dirty="0"/>
          </a:p>
        </p:txBody>
      </p:sp>
      <p:sp>
        <p:nvSpPr>
          <p:cNvPr id="5" name="Content Placeholder 4"/>
          <p:cNvSpPr>
            <a:spLocks noGrp="1"/>
          </p:cNvSpPr>
          <p:nvPr>
            <p:ph sz="half" idx="1"/>
          </p:nvPr>
        </p:nvSpPr>
        <p:spPr>
          <a:xfrm>
            <a:off x="1522413" y="1905000"/>
            <a:ext cx="9372599" cy="4724400"/>
          </a:xfrm>
        </p:spPr>
        <p:txBody>
          <a:bodyPr>
            <a:normAutofit lnSpcReduction="10000"/>
          </a:bodyPr>
          <a:lstStyle/>
          <a:p>
            <a:pPr>
              <a:buSzPct val="50000"/>
              <a:buFont typeface="Wingdings" pitchFamily="2" charset="2"/>
              <a:buChar char="u"/>
            </a:pPr>
            <a:r>
              <a:rPr lang="en-US" sz="2800" dirty="0" smtClean="0"/>
              <a:t>Assessment Panel members appointed by CPU</a:t>
            </a:r>
          </a:p>
          <a:p>
            <a:pPr lvl="1"/>
            <a:r>
              <a:rPr lang="en-US" sz="2800" dirty="0" smtClean="0"/>
              <a:t>Academics from UGC institutions and self-funding </a:t>
            </a:r>
            <a:r>
              <a:rPr lang="en-US" sz="2800" dirty="0" smtClean="0"/>
              <a:t>institutions</a:t>
            </a:r>
          </a:p>
          <a:p>
            <a:pPr lvl="1"/>
            <a:r>
              <a:rPr lang="en-US" sz="2800" dirty="0" smtClean="0"/>
              <a:t>Experienced researchers and policy </a:t>
            </a:r>
            <a:r>
              <a:rPr lang="en-US" sz="2800" dirty="0" err="1" smtClean="0"/>
              <a:t>advoctaes</a:t>
            </a:r>
            <a:endParaRPr lang="en-US" sz="2800" dirty="0" smtClean="0"/>
          </a:p>
          <a:p>
            <a:pPr lvl="1">
              <a:buNone/>
            </a:pPr>
            <a:endParaRPr lang="en-US" sz="2800" dirty="0" smtClean="0"/>
          </a:p>
          <a:p>
            <a:pPr>
              <a:buSzPct val="50000"/>
              <a:buFont typeface="Wingdings" pitchFamily="2" charset="2"/>
              <a:buChar char="u"/>
            </a:pPr>
            <a:r>
              <a:rPr lang="en-US" sz="3200" dirty="0" smtClean="0"/>
              <a:t>External reviewers</a:t>
            </a:r>
          </a:p>
          <a:p>
            <a:pPr lvl="1"/>
            <a:r>
              <a:rPr lang="en-US" altLang="zh-TW" sz="2800" dirty="0" smtClean="0"/>
              <a:t>Local and overseas academics </a:t>
            </a:r>
          </a:p>
          <a:p>
            <a:pPr lvl="1"/>
            <a:endParaRPr lang="en-US" altLang="zh-TW" sz="2800" dirty="0" smtClean="0"/>
          </a:p>
          <a:p>
            <a:pPr>
              <a:buSzPct val="50000"/>
              <a:buFont typeface="Wingdings" pitchFamily="2" charset="2"/>
              <a:buChar char="u"/>
            </a:pPr>
            <a:r>
              <a:rPr lang="en-US" altLang="zh-TW" sz="3200" dirty="0" smtClean="0"/>
              <a:t>Related policy Bureaus</a:t>
            </a:r>
          </a:p>
          <a:p>
            <a:pPr lvl="1">
              <a:buSzPct val="50000"/>
              <a:buFont typeface="Wingdings" pitchFamily="2" charset="2"/>
              <a:buChar char="u"/>
            </a:pPr>
            <a:endParaRPr lang="en-US" sz="2800" dirty="0" smtClean="0"/>
          </a:p>
          <a:p>
            <a:pPr lvl="1">
              <a:buSzPct val="50000"/>
              <a:buFont typeface="Wingdings" pitchFamily="2" charset="2"/>
              <a:buChar char="u"/>
            </a:pPr>
            <a:endParaRPr lang="en-US" sz="2800" dirty="0" smtClean="0"/>
          </a:p>
          <a:p>
            <a:pPr lvl="1">
              <a:buNone/>
            </a:pPr>
            <a:endParaRPr lang="en-US" sz="2800" dirty="0" smtClean="0"/>
          </a:p>
          <a:p>
            <a:pPr lvl="1"/>
            <a:endParaRPr lang="en-US" dirty="0" smtClean="0"/>
          </a:p>
          <a:p>
            <a:pPr lvl="1"/>
            <a:endParaRPr lang="en-US" dirty="0" smtClean="0"/>
          </a:p>
          <a:p>
            <a:endParaRPr lang="en-US" dirty="0"/>
          </a:p>
        </p:txBody>
      </p:sp>
    </p:spTree>
    <p:extLst>
      <p:ext uri="{BB962C8B-B14F-4D97-AF65-F5344CB8AC3E}">
        <p14:creationId xmlns:p14="http://schemas.microsoft.com/office/powerpoint/2010/main" val="2237309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en-US" sz="2700" b="1" u="sng" dirty="0">
                <a:solidFill>
                  <a:srgbClr val="2F2F2F"/>
                </a:solidFill>
                <a:latin typeface="Georgia" panose="02040502050405020303" pitchFamily="18" charset="0"/>
              </a:rPr>
              <a:t>Duration of Granted Projects</a:t>
            </a:r>
            <a:br>
              <a:rPr lang="en-US" sz="2700" b="1" u="sng" dirty="0">
                <a:solidFill>
                  <a:srgbClr val="2F2F2F"/>
                </a:solidFill>
                <a:latin typeface="Georgia" panose="02040502050405020303" pitchFamily="18" charset="0"/>
              </a:rPr>
            </a:br>
            <a:r>
              <a:rPr lang="en-US" sz="2700" b="1" u="sng" dirty="0">
                <a:solidFill>
                  <a:srgbClr val="2F2F2F"/>
                </a:solidFill>
                <a:latin typeface="Georgia" panose="02040502050405020303" pitchFamily="18" charset="0"/>
              </a:rPr>
              <a:t>(As of </a:t>
            </a:r>
            <a:r>
              <a:rPr lang="en-US" sz="2700" b="1" u="sng" dirty="0" smtClean="0">
                <a:solidFill>
                  <a:srgbClr val="2F2F2F"/>
                </a:solidFill>
                <a:latin typeface="Georgia" panose="02040502050405020303" pitchFamily="18" charset="0"/>
              </a:rPr>
              <a:t>Early September 2016)</a:t>
            </a:r>
            <a:endParaRPr lang="en-US" sz="2700" dirty="0"/>
          </a:p>
        </p:txBody>
      </p:sp>
      <p:graphicFrame>
        <p:nvGraphicFramePr>
          <p:cNvPr id="9" name="內容版面配置區 8"/>
          <p:cNvGraphicFramePr>
            <a:graphicFrameLocks noGrp="1"/>
          </p:cNvGraphicFramePr>
          <p:nvPr>
            <p:ph idx="1"/>
            <p:extLst>
              <p:ext uri="{D42A27DB-BD31-4B8C-83A1-F6EECF244321}">
                <p14:modId xmlns:p14="http://schemas.microsoft.com/office/powerpoint/2010/main" val="1269721117"/>
              </p:ext>
            </p:extLst>
          </p:nvPr>
        </p:nvGraphicFramePr>
        <p:xfrm>
          <a:off x="609441" y="1484785"/>
          <a:ext cx="10969943" cy="4641379"/>
        </p:xfrm>
        <a:graphic>
          <a:graphicData uri="http://schemas.openxmlformats.org/drawingml/2006/chart">
            <c:chart xmlns:c="http://schemas.openxmlformats.org/drawingml/2006/chart" xmlns:r="http://schemas.openxmlformats.org/officeDocument/2006/relationships" r:id="rId3"/>
          </a:graphicData>
        </a:graphic>
      </p:graphicFrame>
      <p:sp>
        <p:nvSpPr>
          <p:cNvPr id="4" name="投影片編號版面配置區 3"/>
          <p:cNvSpPr>
            <a:spLocks noGrp="1"/>
          </p:cNvSpPr>
          <p:nvPr>
            <p:ph type="sldNum" sz="quarter" idx="12"/>
          </p:nvPr>
        </p:nvSpPr>
        <p:spPr/>
        <p:txBody>
          <a:bodyPr/>
          <a:lstStyle/>
          <a:p>
            <a:fld id="{73DA0BB7-265A-403C-9275-D587AB510EDC}" type="slidenum">
              <a:rPr lang="zh-TW" altLang="en-US" smtClean="0">
                <a:solidFill>
                  <a:prstClr val="black">
                    <a:tint val="75000"/>
                  </a:prstClr>
                </a:solidFill>
              </a:rPr>
              <a:pPr/>
              <a:t>7</a:t>
            </a:fld>
            <a:endParaRPr lang="zh-TW" altLang="en-US">
              <a:solidFill>
                <a:prstClr val="black">
                  <a:tint val="75000"/>
                </a:prstClr>
              </a:solidFill>
            </a:endParaRPr>
          </a:p>
        </p:txBody>
      </p:sp>
      <p:sp>
        <p:nvSpPr>
          <p:cNvPr id="6" name="文字方塊 3"/>
          <p:cNvSpPr txBox="1"/>
          <p:nvPr/>
        </p:nvSpPr>
        <p:spPr>
          <a:xfrm>
            <a:off x="7534198" y="1928492"/>
            <a:ext cx="3935412" cy="400110"/>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2000" b="1" dirty="0" smtClean="0">
                <a:solidFill>
                  <a:prstClr val="black"/>
                </a:solidFill>
                <a:latin typeface="Georgia" panose="02040502050405020303" pitchFamily="18" charset="0"/>
              </a:rPr>
              <a:t>Total : 90 Projects</a:t>
            </a:r>
            <a:endParaRPr lang="en-US" sz="2000" b="1" dirty="0">
              <a:solidFill>
                <a:prstClr val="black"/>
              </a:solidFill>
              <a:latin typeface="Georgia" panose="02040502050405020303" pitchFamily="18" charset="0"/>
            </a:endParaRPr>
          </a:p>
        </p:txBody>
      </p:sp>
      <p:sp>
        <p:nvSpPr>
          <p:cNvPr id="3" name="文字方塊 2"/>
          <p:cNvSpPr txBox="1"/>
          <p:nvPr/>
        </p:nvSpPr>
        <p:spPr>
          <a:xfrm>
            <a:off x="911186" y="6237312"/>
            <a:ext cx="4415341" cy="523220"/>
          </a:xfrm>
          <a:prstGeom prst="rect">
            <a:avLst/>
          </a:prstGeom>
          <a:noFill/>
        </p:spPr>
        <p:txBody>
          <a:bodyPr wrap="square" rtlCol="0">
            <a:spAutoFit/>
          </a:bodyPr>
          <a:lstStyle/>
          <a:p>
            <a:r>
              <a:rPr lang="en-US" sz="1400" dirty="0" smtClean="0">
                <a:solidFill>
                  <a:prstClr val="black"/>
                </a:solidFill>
                <a:latin typeface="Georgia" panose="02040502050405020303" pitchFamily="18" charset="0"/>
              </a:rPr>
              <a:t>*Original </a:t>
            </a:r>
            <a:r>
              <a:rPr lang="en-US" sz="1400" dirty="0">
                <a:solidFill>
                  <a:prstClr val="black"/>
                </a:solidFill>
                <a:latin typeface="Georgia" panose="02040502050405020303" pitchFamily="18" charset="0"/>
              </a:rPr>
              <a:t>Duration as granted</a:t>
            </a:r>
            <a:r>
              <a:rPr lang="en-US" sz="1400" dirty="0">
                <a:solidFill>
                  <a:prstClr val="black"/>
                </a:solidFill>
              </a:rPr>
              <a:t>.</a:t>
            </a:r>
          </a:p>
          <a:p>
            <a:endParaRPr lang="en-US" sz="1400" dirty="0">
              <a:solidFill>
                <a:prstClr val="black"/>
              </a:solidFill>
            </a:endParaRPr>
          </a:p>
        </p:txBody>
      </p:sp>
    </p:spTree>
    <p:extLst>
      <p:ext uri="{BB962C8B-B14F-4D97-AF65-F5344CB8AC3E}">
        <p14:creationId xmlns:p14="http://schemas.microsoft.com/office/powerpoint/2010/main" val="41414323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en-US" sz="2700" b="1" u="sng" dirty="0">
                <a:solidFill>
                  <a:srgbClr val="2F2F2F"/>
                </a:solidFill>
                <a:latin typeface="Georgia" panose="02040502050405020303" pitchFamily="18" charset="0"/>
              </a:rPr>
              <a:t>Duration of Granted Projects</a:t>
            </a:r>
            <a:br>
              <a:rPr lang="en-US" sz="2700" b="1" u="sng" dirty="0">
                <a:solidFill>
                  <a:srgbClr val="2F2F2F"/>
                </a:solidFill>
                <a:latin typeface="Georgia" panose="02040502050405020303" pitchFamily="18" charset="0"/>
              </a:rPr>
            </a:br>
            <a:r>
              <a:rPr lang="en-US" sz="2700" b="1" u="sng" dirty="0">
                <a:solidFill>
                  <a:srgbClr val="2F2F2F"/>
                </a:solidFill>
                <a:latin typeface="Georgia" panose="02040502050405020303" pitchFamily="18" charset="0"/>
              </a:rPr>
              <a:t>(As of Early </a:t>
            </a:r>
            <a:r>
              <a:rPr lang="en-US" sz="2700" b="1" u="sng" dirty="0" smtClean="0">
                <a:solidFill>
                  <a:srgbClr val="2F2F2F"/>
                </a:solidFill>
                <a:latin typeface="Georgia" panose="02040502050405020303" pitchFamily="18" charset="0"/>
              </a:rPr>
              <a:t>September </a:t>
            </a:r>
            <a:r>
              <a:rPr lang="en-US" sz="2700" b="1" u="sng" dirty="0">
                <a:solidFill>
                  <a:srgbClr val="2F2F2F"/>
                </a:solidFill>
                <a:latin typeface="Georgia" panose="02040502050405020303" pitchFamily="18" charset="0"/>
              </a:rPr>
              <a:t>2016)</a:t>
            </a:r>
            <a:endParaRPr lang="en-US" sz="2700" dirty="0"/>
          </a:p>
        </p:txBody>
      </p:sp>
      <p:graphicFrame>
        <p:nvGraphicFramePr>
          <p:cNvPr id="9" name="內容版面配置區 8"/>
          <p:cNvGraphicFramePr>
            <a:graphicFrameLocks noGrp="1"/>
          </p:cNvGraphicFramePr>
          <p:nvPr>
            <p:ph idx="1"/>
            <p:extLst>
              <p:ext uri="{D42A27DB-BD31-4B8C-83A1-F6EECF244321}">
                <p14:modId xmlns:p14="http://schemas.microsoft.com/office/powerpoint/2010/main" val="3020746710"/>
              </p:ext>
            </p:extLst>
          </p:nvPr>
        </p:nvGraphicFramePr>
        <p:xfrm>
          <a:off x="1391115" y="1556792"/>
          <a:ext cx="9790539" cy="4134456"/>
        </p:xfrm>
        <a:graphic>
          <a:graphicData uri="http://schemas.openxmlformats.org/drawingml/2006/table">
            <a:tbl>
              <a:tblPr/>
              <a:tblGrid>
                <a:gridCol w="3263513"/>
                <a:gridCol w="3263513"/>
                <a:gridCol w="3263513"/>
              </a:tblGrid>
              <a:tr h="636071">
                <a:tc>
                  <a:txBody>
                    <a:bodyPr/>
                    <a:lstStyle/>
                    <a:p>
                      <a:pPr algn="ctr" fontAlgn="t"/>
                      <a:r>
                        <a:rPr lang="en-US" sz="1600" b="0" i="0" u="none" strike="noStrike" dirty="0">
                          <a:solidFill>
                            <a:schemeClr val="tx1"/>
                          </a:solidFill>
                          <a:effectLst/>
                          <a:latin typeface="Georgia" panose="02040502050405020303" pitchFamily="18" charset="0"/>
                        </a:rPr>
                        <a:t>Original </a:t>
                      </a:r>
                      <a:r>
                        <a:rPr lang="en-US" sz="1600" b="0" i="0" u="none" strike="noStrike" dirty="0" smtClean="0">
                          <a:solidFill>
                            <a:schemeClr val="tx1"/>
                          </a:solidFill>
                          <a:effectLst/>
                          <a:latin typeface="Georgia" panose="02040502050405020303" pitchFamily="18" charset="0"/>
                        </a:rPr>
                        <a:t>Duration* </a:t>
                      </a:r>
                      <a:endParaRPr lang="en-US" sz="1600" b="0" i="0" u="none" strike="noStrike" dirty="0">
                        <a:solidFill>
                          <a:schemeClr val="tx1"/>
                        </a:solidFill>
                        <a:effectLst/>
                        <a:latin typeface="Georgia" panose="02040502050405020303" pitchFamily="18" charset="0"/>
                      </a:endParaRPr>
                    </a:p>
                  </a:txBody>
                  <a:tcPr marL="12697" marR="12697"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t"/>
                      <a:r>
                        <a:rPr lang="en-US" sz="1600" b="0" i="0" u="none" strike="noStrike" dirty="0" smtClean="0">
                          <a:solidFill>
                            <a:schemeClr val="tx1"/>
                          </a:solidFill>
                          <a:effectLst/>
                          <a:latin typeface="Georgia" panose="02040502050405020303" pitchFamily="18" charset="0"/>
                        </a:rPr>
                        <a:t>Number</a:t>
                      </a:r>
                      <a:r>
                        <a:rPr lang="en-US" sz="1600" b="0" i="0" u="none" strike="noStrike" baseline="0" dirty="0" smtClean="0">
                          <a:solidFill>
                            <a:schemeClr val="tx1"/>
                          </a:solidFill>
                          <a:effectLst/>
                          <a:latin typeface="Georgia" panose="02040502050405020303" pitchFamily="18" charset="0"/>
                        </a:rPr>
                        <a:t> of Projects</a:t>
                      </a:r>
                      <a:endParaRPr lang="en-US" sz="1600" b="0" i="0" u="none" strike="noStrike" dirty="0">
                        <a:solidFill>
                          <a:schemeClr val="tx1"/>
                        </a:solidFill>
                        <a:effectLst/>
                        <a:latin typeface="Georgia" panose="02040502050405020303" pitchFamily="18" charset="0"/>
                      </a:endParaRPr>
                    </a:p>
                  </a:txBody>
                  <a:tcPr marL="12697" marR="12697"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ctr" fontAlgn="t"/>
                      <a:r>
                        <a:rPr lang="en-US" sz="1600" b="0" i="0" u="none" strike="noStrike" dirty="0" smtClean="0">
                          <a:solidFill>
                            <a:schemeClr val="tx1"/>
                          </a:solidFill>
                          <a:effectLst/>
                          <a:latin typeface="Georgia" panose="02040502050405020303" pitchFamily="18" charset="0"/>
                        </a:rPr>
                        <a:t>Percentage (%)</a:t>
                      </a:r>
                      <a:endParaRPr lang="en-US" sz="1600" b="0" i="0" u="none" strike="noStrike" dirty="0">
                        <a:solidFill>
                          <a:schemeClr val="tx1"/>
                        </a:solidFill>
                        <a:effectLst/>
                        <a:latin typeface="Georgia" panose="02040502050405020303" pitchFamily="18" charset="0"/>
                      </a:endParaRPr>
                    </a:p>
                  </a:txBody>
                  <a:tcPr marL="12697" marR="12697"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r>
              <a:tr h="318035">
                <a:tc>
                  <a:txBody>
                    <a:bodyPr/>
                    <a:lstStyle/>
                    <a:p>
                      <a:pPr algn="ctr" fontAlgn="b"/>
                      <a:r>
                        <a:rPr lang="en-US" sz="1500" b="0" i="0" u="none" strike="noStrike" dirty="0">
                          <a:solidFill>
                            <a:srgbClr val="000000"/>
                          </a:solidFill>
                          <a:effectLst/>
                          <a:latin typeface="Georgia" panose="02040502050405020303" pitchFamily="18" charset="0"/>
                        </a:rPr>
                        <a:t>6</a:t>
                      </a:r>
                    </a:p>
                  </a:txBody>
                  <a:tcPr marL="12697" marR="12697"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500" b="0" i="0" u="none" strike="noStrike">
                          <a:solidFill>
                            <a:srgbClr val="000000"/>
                          </a:solidFill>
                          <a:effectLst/>
                          <a:latin typeface="Georgia" panose="02040502050405020303" pitchFamily="18" charset="0"/>
                        </a:rPr>
                        <a:t>2</a:t>
                      </a:r>
                    </a:p>
                  </a:txBody>
                  <a:tcPr marL="12697" marR="12697"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500" b="0" i="0" u="none" strike="noStrike" dirty="0" smtClean="0">
                          <a:solidFill>
                            <a:srgbClr val="000000"/>
                          </a:solidFill>
                          <a:effectLst/>
                          <a:latin typeface="Georgia" panose="02040502050405020303" pitchFamily="18" charset="0"/>
                        </a:rPr>
                        <a:t>2%</a:t>
                      </a:r>
                      <a:endParaRPr lang="en-US" sz="1500" b="0" i="0" u="none" strike="noStrike" dirty="0">
                        <a:solidFill>
                          <a:srgbClr val="000000"/>
                        </a:solidFill>
                        <a:effectLst/>
                        <a:latin typeface="Georgia" panose="02040502050405020303" pitchFamily="18" charset="0"/>
                      </a:endParaRPr>
                    </a:p>
                  </a:txBody>
                  <a:tcPr marL="12697" marR="12697"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8035">
                <a:tc>
                  <a:txBody>
                    <a:bodyPr/>
                    <a:lstStyle/>
                    <a:p>
                      <a:pPr algn="ctr" fontAlgn="b"/>
                      <a:r>
                        <a:rPr lang="en-US" sz="1500" b="0" i="0" u="none" strike="noStrike" dirty="0">
                          <a:solidFill>
                            <a:srgbClr val="000000"/>
                          </a:solidFill>
                          <a:effectLst/>
                          <a:latin typeface="Georgia" panose="02040502050405020303" pitchFamily="18" charset="0"/>
                        </a:rPr>
                        <a:t>8</a:t>
                      </a:r>
                    </a:p>
                  </a:txBody>
                  <a:tcPr marL="12697" marR="12697"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500" b="0" i="0" u="none" strike="noStrike" dirty="0">
                          <a:solidFill>
                            <a:srgbClr val="000000"/>
                          </a:solidFill>
                          <a:effectLst/>
                          <a:latin typeface="Georgia" panose="02040502050405020303" pitchFamily="18" charset="0"/>
                        </a:rPr>
                        <a:t>1</a:t>
                      </a:r>
                    </a:p>
                  </a:txBody>
                  <a:tcPr marL="12697" marR="12697"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500" b="0" i="0" u="none" strike="noStrike" dirty="0" smtClean="0">
                          <a:solidFill>
                            <a:srgbClr val="000000"/>
                          </a:solidFill>
                          <a:effectLst/>
                          <a:latin typeface="Georgia" panose="02040502050405020303" pitchFamily="18" charset="0"/>
                        </a:rPr>
                        <a:t>1%</a:t>
                      </a:r>
                      <a:endParaRPr lang="en-US" sz="1500" b="0" i="0" u="none" strike="noStrike" dirty="0">
                        <a:solidFill>
                          <a:srgbClr val="000000"/>
                        </a:solidFill>
                        <a:effectLst/>
                        <a:latin typeface="Georgia" panose="02040502050405020303" pitchFamily="18" charset="0"/>
                      </a:endParaRPr>
                    </a:p>
                  </a:txBody>
                  <a:tcPr marL="12697" marR="12697"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8035">
                <a:tc>
                  <a:txBody>
                    <a:bodyPr/>
                    <a:lstStyle/>
                    <a:p>
                      <a:pPr algn="ctr" fontAlgn="b"/>
                      <a:r>
                        <a:rPr lang="en-US" sz="1500" b="0" i="0" u="none" strike="noStrike" dirty="0">
                          <a:solidFill>
                            <a:srgbClr val="000000"/>
                          </a:solidFill>
                          <a:effectLst/>
                          <a:latin typeface="Georgia" panose="02040502050405020303" pitchFamily="18" charset="0"/>
                        </a:rPr>
                        <a:t>9</a:t>
                      </a:r>
                    </a:p>
                  </a:txBody>
                  <a:tcPr marL="12697" marR="12697"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500" b="0" i="0" u="none" strike="noStrike" dirty="0">
                          <a:solidFill>
                            <a:srgbClr val="000000"/>
                          </a:solidFill>
                          <a:effectLst/>
                          <a:latin typeface="Georgia" panose="02040502050405020303" pitchFamily="18" charset="0"/>
                        </a:rPr>
                        <a:t>10</a:t>
                      </a:r>
                    </a:p>
                  </a:txBody>
                  <a:tcPr marL="12697" marR="12697"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500" b="0" i="0" u="none" strike="noStrike" dirty="0" smtClean="0">
                          <a:solidFill>
                            <a:srgbClr val="000000"/>
                          </a:solidFill>
                          <a:effectLst/>
                          <a:latin typeface="Georgia" panose="02040502050405020303" pitchFamily="18" charset="0"/>
                        </a:rPr>
                        <a:t>11</a:t>
                      </a:r>
                      <a:r>
                        <a:rPr lang="en-US" sz="1500" b="0" i="0" u="none" strike="noStrike" dirty="0">
                          <a:solidFill>
                            <a:srgbClr val="000000"/>
                          </a:solidFill>
                          <a:effectLst/>
                          <a:latin typeface="Georgia" panose="02040502050405020303" pitchFamily="18" charset="0"/>
                        </a:rPr>
                        <a:t>%</a:t>
                      </a:r>
                    </a:p>
                  </a:txBody>
                  <a:tcPr marL="12697" marR="12697"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8035">
                <a:tc>
                  <a:txBody>
                    <a:bodyPr/>
                    <a:lstStyle/>
                    <a:p>
                      <a:pPr algn="ctr" fontAlgn="b"/>
                      <a:r>
                        <a:rPr lang="en-US" sz="1500" b="0" i="0" u="none" strike="noStrike" dirty="0">
                          <a:solidFill>
                            <a:srgbClr val="000000"/>
                          </a:solidFill>
                          <a:effectLst/>
                          <a:latin typeface="Georgia" panose="02040502050405020303" pitchFamily="18" charset="0"/>
                        </a:rPr>
                        <a:t>10</a:t>
                      </a:r>
                    </a:p>
                  </a:txBody>
                  <a:tcPr marL="12697" marR="12697"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500" b="0" i="0" u="none" strike="noStrike" dirty="0">
                          <a:solidFill>
                            <a:srgbClr val="000000"/>
                          </a:solidFill>
                          <a:effectLst/>
                          <a:latin typeface="Georgia" panose="02040502050405020303" pitchFamily="18" charset="0"/>
                        </a:rPr>
                        <a:t>1</a:t>
                      </a:r>
                    </a:p>
                  </a:txBody>
                  <a:tcPr marL="12697" marR="12697"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500" b="0" i="0" u="none" strike="noStrike" dirty="0" smtClean="0">
                          <a:solidFill>
                            <a:srgbClr val="000000"/>
                          </a:solidFill>
                          <a:effectLst/>
                          <a:latin typeface="Georgia" panose="02040502050405020303" pitchFamily="18" charset="0"/>
                        </a:rPr>
                        <a:t>1%</a:t>
                      </a:r>
                      <a:endParaRPr lang="en-US" sz="1500" b="0" i="0" u="none" strike="noStrike" dirty="0">
                        <a:solidFill>
                          <a:srgbClr val="000000"/>
                        </a:solidFill>
                        <a:effectLst/>
                        <a:latin typeface="Georgia" panose="02040502050405020303" pitchFamily="18" charset="0"/>
                      </a:endParaRPr>
                    </a:p>
                  </a:txBody>
                  <a:tcPr marL="12697" marR="12697"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8035">
                <a:tc>
                  <a:txBody>
                    <a:bodyPr/>
                    <a:lstStyle/>
                    <a:p>
                      <a:pPr algn="ctr" fontAlgn="b"/>
                      <a:r>
                        <a:rPr lang="en-US" sz="1500" b="0" i="0" u="none" strike="noStrike" dirty="0">
                          <a:solidFill>
                            <a:srgbClr val="000000"/>
                          </a:solidFill>
                          <a:effectLst/>
                          <a:latin typeface="Georgia" panose="02040502050405020303" pitchFamily="18" charset="0"/>
                        </a:rPr>
                        <a:t>12</a:t>
                      </a:r>
                    </a:p>
                  </a:txBody>
                  <a:tcPr marL="12697" marR="12697"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500" b="0" i="0" u="none" strike="noStrike" dirty="0">
                          <a:solidFill>
                            <a:srgbClr val="000000"/>
                          </a:solidFill>
                          <a:effectLst/>
                          <a:latin typeface="Georgia" panose="02040502050405020303" pitchFamily="18" charset="0"/>
                        </a:rPr>
                        <a:t>57</a:t>
                      </a:r>
                    </a:p>
                  </a:txBody>
                  <a:tcPr marL="12697" marR="12697"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500" b="0" i="0" u="none" strike="noStrike" dirty="0" smtClean="0">
                          <a:solidFill>
                            <a:srgbClr val="000000"/>
                          </a:solidFill>
                          <a:effectLst/>
                          <a:latin typeface="Georgia" panose="02040502050405020303" pitchFamily="18" charset="0"/>
                        </a:rPr>
                        <a:t>63%</a:t>
                      </a:r>
                      <a:endParaRPr lang="en-US" sz="1500" b="0" i="0" u="none" strike="noStrike" dirty="0">
                        <a:solidFill>
                          <a:srgbClr val="000000"/>
                        </a:solidFill>
                        <a:effectLst/>
                        <a:latin typeface="Georgia" panose="02040502050405020303" pitchFamily="18" charset="0"/>
                      </a:endParaRPr>
                    </a:p>
                  </a:txBody>
                  <a:tcPr marL="12697" marR="12697"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8035">
                <a:tc>
                  <a:txBody>
                    <a:bodyPr/>
                    <a:lstStyle/>
                    <a:p>
                      <a:pPr algn="ctr" fontAlgn="b"/>
                      <a:r>
                        <a:rPr lang="en-US" sz="1500" b="0" i="0" u="none" strike="noStrike" dirty="0">
                          <a:solidFill>
                            <a:srgbClr val="000000"/>
                          </a:solidFill>
                          <a:effectLst/>
                          <a:latin typeface="Georgia" panose="02040502050405020303" pitchFamily="18" charset="0"/>
                        </a:rPr>
                        <a:t>15</a:t>
                      </a:r>
                    </a:p>
                  </a:txBody>
                  <a:tcPr marL="12697" marR="12697"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500" b="0" i="0" u="none" strike="noStrike" dirty="0">
                          <a:solidFill>
                            <a:srgbClr val="000000"/>
                          </a:solidFill>
                          <a:effectLst/>
                          <a:latin typeface="Georgia" panose="02040502050405020303" pitchFamily="18" charset="0"/>
                        </a:rPr>
                        <a:t>5</a:t>
                      </a:r>
                    </a:p>
                  </a:txBody>
                  <a:tcPr marL="12697" marR="12697"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500" b="0" i="0" u="none" strike="noStrike" dirty="0" smtClean="0">
                          <a:solidFill>
                            <a:srgbClr val="000000"/>
                          </a:solidFill>
                          <a:effectLst/>
                          <a:latin typeface="Georgia" panose="02040502050405020303" pitchFamily="18" charset="0"/>
                        </a:rPr>
                        <a:t>6</a:t>
                      </a:r>
                      <a:r>
                        <a:rPr lang="en-US" sz="1500" b="0" i="0" u="none" strike="noStrike" dirty="0">
                          <a:solidFill>
                            <a:srgbClr val="000000"/>
                          </a:solidFill>
                          <a:effectLst/>
                          <a:latin typeface="Georgia" panose="02040502050405020303" pitchFamily="18" charset="0"/>
                        </a:rPr>
                        <a:t>%</a:t>
                      </a:r>
                    </a:p>
                  </a:txBody>
                  <a:tcPr marL="12697" marR="12697"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8035">
                <a:tc>
                  <a:txBody>
                    <a:bodyPr/>
                    <a:lstStyle/>
                    <a:p>
                      <a:pPr algn="ctr" fontAlgn="b"/>
                      <a:r>
                        <a:rPr lang="en-US" sz="1500" b="0" i="0" u="none" strike="noStrike" dirty="0">
                          <a:solidFill>
                            <a:srgbClr val="000000"/>
                          </a:solidFill>
                          <a:effectLst/>
                          <a:latin typeface="Georgia" panose="02040502050405020303" pitchFamily="18" charset="0"/>
                        </a:rPr>
                        <a:t>16</a:t>
                      </a:r>
                    </a:p>
                  </a:txBody>
                  <a:tcPr marL="12697" marR="12697"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500" b="0" i="0" u="none" strike="noStrike" dirty="0">
                          <a:solidFill>
                            <a:srgbClr val="000000"/>
                          </a:solidFill>
                          <a:effectLst/>
                          <a:latin typeface="Georgia" panose="02040502050405020303" pitchFamily="18" charset="0"/>
                        </a:rPr>
                        <a:t>2</a:t>
                      </a:r>
                    </a:p>
                  </a:txBody>
                  <a:tcPr marL="12697" marR="12697"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500" b="0" i="0" u="none" strike="noStrike" dirty="0" smtClean="0">
                          <a:solidFill>
                            <a:srgbClr val="000000"/>
                          </a:solidFill>
                          <a:effectLst/>
                          <a:latin typeface="Georgia" panose="02040502050405020303" pitchFamily="18" charset="0"/>
                        </a:rPr>
                        <a:t>3%</a:t>
                      </a:r>
                      <a:endParaRPr lang="en-US" sz="1500" b="0" i="0" u="none" strike="noStrike" dirty="0">
                        <a:solidFill>
                          <a:srgbClr val="000000"/>
                        </a:solidFill>
                        <a:effectLst/>
                        <a:latin typeface="Georgia" panose="02040502050405020303" pitchFamily="18" charset="0"/>
                      </a:endParaRPr>
                    </a:p>
                  </a:txBody>
                  <a:tcPr marL="12697" marR="12697"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8035">
                <a:tc>
                  <a:txBody>
                    <a:bodyPr/>
                    <a:lstStyle/>
                    <a:p>
                      <a:pPr algn="ctr" fontAlgn="b"/>
                      <a:r>
                        <a:rPr lang="en-US" sz="1500" b="0" i="0" u="none" strike="noStrike">
                          <a:solidFill>
                            <a:srgbClr val="000000"/>
                          </a:solidFill>
                          <a:effectLst/>
                          <a:latin typeface="Georgia" panose="02040502050405020303" pitchFamily="18" charset="0"/>
                        </a:rPr>
                        <a:t>18</a:t>
                      </a:r>
                    </a:p>
                  </a:txBody>
                  <a:tcPr marL="12697" marR="12697"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500" b="0" i="0" u="none" strike="noStrike" dirty="0">
                          <a:solidFill>
                            <a:srgbClr val="000000"/>
                          </a:solidFill>
                          <a:effectLst/>
                          <a:latin typeface="Georgia" panose="02040502050405020303" pitchFamily="18" charset="0"/>
                        </a:rPr>
                        <a:t>4</a:t>
                      </a:r>
                    </a:p>
                  </a:txBody>
                  <a:tcPr marL="12697" marR="12697"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500" b="0" i="0" u="none" strike="noStrike" dirty="0" smtClean="0">
                          <a:solidFill>
                            <a:srgbClr val="000000"/>
                          </a:solidFill>
                          <a:effectLst/>
                          <a:latin typeface="Georgia" panose="02040502050405020303" pitchFamily="18" charset="0"/>
                        </a:rPr>
                        <a:t>4%</a:t>
                      </a:r>
                      <a:endParaRPr lang="en-US" sz="1500" b="0" i="0" u="none" strike="noStrike" dirty="0">
                        <a:solidFill>
                          <a:srgbClr val="000000"/>
                        </a:solidFill>
                        <a:effectLst/>
                        <a:latin typeface="Georgia" panose="02040502050405020303" pitchFamily="18" charset="0"/>
                      </a:endParaRPr>
                    </a:p>
                  </a:txBody>
                  <a:tcPr marL="12697" marR="12697"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8035">
                <a:tc>
                  <a:txBody>
                    <a:bodyPr/>
                    <a:lstStyle/>
                    <a:p>
                      <a:pPr algn="ctr" fontAlgn="b"/>
                      <a:r>
                        <a:rPr lang="en-US" sz="1500" b="0" i="0" u="none" strike="noStrike">
                          <a:solidFill>
                            <a:srgbClr val="000000"/>
                          </a:solidFill>
                          <a:effectLst/>
                          <a:latin typeface="Georgia" panose="02040502050405020303" pitchFamily="18" charset="0"/>
                        </a:rPr>
                        <a:t>22</a:t>
                      </a:r>
                    </a:p>
                  </a:txBody>
                  <a:tcPr marL="12697" marR="12697"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500" b="0" i="0" u="none" strike="noStrike" dirty="0">
                          <a:solidFill>
                            <a:srgbClr val="000000"/>
                          </a:solidFill>
                          <a:effectLst/>
                          <a:latin typeface="Georgia" panose="02040502050405020303" pitchFamily="18" charset="0"/>
                        </a:rPr>
                        <a:t>1</a:t>
                      </a:r>
                    </a:p>
                  </a:txBody>
                  <a:tcPr marL="12697" marR="12697"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500" b="0" i="0" u="none" strike="noStrike" dirty="0" smtClean="0">
                          <a:solidFill>
                            <a:srgbClr val="000000"/>
                          </a:solidFill>
                          <a:effectLst/>
                          <a:latin typeface="Georgia" panose="02040502050405020303" pitchFamily="18" charset="0"/>
                        </a:rPr>
                        <a:t>1%</a:t>
                      </a:r>
                      <a:endParaRPr lang="en-US" sz="1500" b="0" i="0" u="none" strike="noStrike" dirty="0">
                        <a:solidFill>
                          <a:srgbClr val="000000"/>
                        </a:solidFill>
                        <a:effectLst/>
                        <a:latin typeface="Georgia" panose="02040502050405020303" pitchFamily="18" charset="0"/>
                      </a:endParaRPr>
                    </a:p>
                  </a:txBody>
                  <a:tcPr marL="12697" marR="12697"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8035">
                <a:tc>
                  <a:txBody>
                    <a:bodyPr/>
                    <a:lstStyle/>
                    <a:p>
                      <a:pPr algn="ctr" fontAlgn="b"/>
                      <a:r>
                        <a:rPr lang="en-US" sz="1500" b="0" i="0" u="none" strike="noStrike">
                          <a:solidFill>
                            <a:srgbClr val="000000"/>
                          </a:solidFill>
                          <a:effectLst/>
                          <a:latin typeface="Georgia" panose="02040502050405020303" pitchFamily="18" charset="0"/>
                        </a:rPr>
                        <a:t>24</a:t>
                      </a:r>
                    </a:p>
                  </a:txBody>
                  <a:tcPr marL="12697" marR="12697"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500" b="0" i="0" u="none" strike="noStrike" dirty="0">
                          <a:solidFill>
                            <a:srgbClr val="000000"/>
                          </a:solidFill>
                          <a:effectLst/>
                          <a:latin typeface="Georgia" panose="02040502050405020303" pitchFamily="18" charset="0"/>
                        </a:rPr>
                        <a:t>7</a:t>
                      </a:r>
                    </a:p>
                  </a:txBody>
                  <a:tcPr marL="12697" marR="12697"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500" b="0" i="0" u="none" strike="noStrike" dirty="0" smtClean="0">
                          <a:solidFill>
                            <a:srgbClr val="000000"/>
                          </a:solidFill>
                          <a:effectLst/>
                          <a:latin typeface="Georgia" panose="02040502050405020303" pitchFamily="18" charset="0"/>
                        </a:rPr>
                        <a:t>8</a:t>
                      </a:r>
                      <a:r>
                        <a:rPr lang="en-US" sz="1500" b="0" i="0" u="none" strike="noStrike" dirty="0">
                          <a:solidFill>
                            <a:srgbClr val="000000"/>
                          </a:solidFill>
                          <a:effectLst/>
                          <a:latin typeface="Georgia" panose="02040502050405020303" pitchFamily="18" charset="0"/>
                        </a:rPr>
                        <a:t>%</a:t>
                      </a:r>
                    </a:p>
                  </a:txBody>
                  <a:tcPr marL="12697" marR="12697"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8035">
                <a:tc>
                  <a:txBody>
                    <a:bodyPr/>
                    <a:lstStyle/>
                    <a:p>
                      <a:pPr algn="r" fontAlgn="b"/>
                      <a:endParaRPr lang="en-US" sz="1500" b="0" i="0" u="none" strike="noStrike" dirty="0">
                        <a:solidFill>
                          <a:srgbClr val="000000"/>
                        </a:solidFill>
                        <a:effectLst/>
                        <a:latin typeface="Georgia" panose="02040502050405020303" pitchFamily="18" charset="0"/>
                      </a:endParaRPr>
                    </a:p>
                  </a:txBody>
                  <a:tcPr marL="12697" marR="12697"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500" b="0" i="0" u="none" strike="noStrike" dirty="0" smtClean="0">
                          <a:solidFill>
                            <a:srgbClr val="000000"/>
                          </a:solidFill>
                          <a:effectLst/>
                          <a:latin typeface="Georgia" panose="02040502050405020303" pitchFamily="18" charset="0"/>
                        </a:rPr>
                        <a:t>90</a:t>
                      </a:r>
                      <a:endParaRPr lang="en-US" sz="1500" b="0" i="0" u="none" strike="noStrike" dirty="0">
                        <a:solidFill>
                          <a:srgbClr val="000000"/>
                        </a:solidFill>
                        <a:effectLst/>
                        <a:latin typeface="Georgia" panose="02040502050405020303" pitchFamily="18" charset="0"/>
                      </a:endParaRPr>
                    </a:p>
                  </a:txBody>
                  <a:tcPr marL="12697" marR="12697" marT="9525"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500" b="0" i="0" u="none" strike="noStrike" dirty="0" smtClean="0">
                          <a:solidFill>
                            <a:srgbClr val="000000"/>
                          </a:solidFill>
                          <a:effectLst/>
                          <a:latin typeface="Georgia" panose="02040502050405020303" pitchFamily="18" charset="0"/>
                        </a:rPr>
                        <a:t>100%</a:t>
                      </a:r>
                      <a:endParaRPr lang="en-US" sz="1500" b="0" i="0" u="none" strike="noStrike" dirty="0">
                        <a:solidFill>
                          <a:srgbClr val="000000"/>
                        </a:solidFill>
                        <a:effectLst/>
                        <a:latin typeface="Georgia" panose="02040502050405020303" pitchFamily="18" charset="0"/>
                      </a:endParaRPr>
                    </a:p>
                  </a:txBody>
                  <a:tcPr marL="12697" marR="12697" marT="9525" marB="0" anchor="ctr">
                    <a:lnL>
                      <a:noFill/>
                    </a:lnL>
                    <a:lnR>
                      <a:noFill/>
                    </a:lnR>
                    <a:lnT w="6350" cap="flat" cmpd="sng" algn="ctr">
                      <a:solidFill>
                        <a:srgbClr val="000000"/>
                      </a:solidFill>
                      <a:prstDash val="solid"/>
                      <a:round/>
                      <a:headEnd type="none" w="med" len="med"/>
                      <a:tailEnd type="none" w="med" len="med"/>
                    </a:lnT>
                    <a:lnB>
                      <a:noFill/>
                    </a:lnB>
                  </a:tcPr>
                </a:tc>
              </a:tr>
            </a:tbl>
          </a:graphicData>
        </a:graphic>
      </p:graphicFrame>
      <p:sp>
        <p:nvSpPr>
          <p:cNvPr id="4" name="投影片編號版面配置區 3"/>
          <p:cNvSpPr>
            <a:spLocks noGrp="1"/>
          </p:cNvSpPr>
          <p:nvPr>
            <p:ph type="sldNum" sz="quarter" idx="12"/>
          </p:nvPr>
        </p:nvSpPr>
        <p:spPr/>
        <p:txBody>
          <a:bodyPr/>
          <a:lstStyle/>
          <a:p>
            <a:fld id="{9A181337-6362-4349-B56E-C0ED2D9A1DFB}" type="slidenum">
              <a:rPr lang="en-US" smtClean="0">
                <a:solidFill>
                  <a:prstClr val="black">
                    <a:tint val="75000"/>
                  </a:prstClr>
                </a:solidFill>
              </a:rPr>
              <a:pPr/>
              <a:t>8</a:t>
            </a:fld>
            <a:endParaRPr lang="en-US">
              <a:solidFill>
                <a:prstClr val="black">
                  <a:tint val="75000"/>
                </a:prstClr>
              </a:solidFill>
            </a:endParaRPr>
          </a:p>
        </p:txBody>
      </p:sp>
      <p:pic>
        <p:nvPicPr>
          <p:cNvPr id="1025"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1259" y="6021289"/>
            <a:ext cx="4437493" cy="530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905915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23229" y="332656"/>
            <a:ext cx="10969943" cy="1080120"/>
          </a:xfrm>
        </p:spPr>
        <p:txBody>
          <a:bodyPr>
            <a:normAutofit/>
          </a:bodyPr>
          <a:lstStyle/>
          <a:p>
            <a:pPr marL="1074738" indent="-1074738"/>
            <a:r>
              <a:rPr lang="en-US" sz="2700" b="1" dirty="0" smtClean="0">
                <a:solidFill>
                  <a:srgbClr val="2F2F2F"/>
                </a:solidFill>
                <a:latin typeface="Georgia" panose="02040502050405020303" pitchFamily="18" charset="0"/>
              </a:rPr>
              <a:t>            Granted </a:t>
            </a:r>
            <a:r>
              <a:rPr lang="en-US" sz="2700" b="1" dirty="0">
                <a:solidFill>
                  <a:srgbClr val="2F2F2F"/>
                </a:solidFill>
                <a:latin typeface="Georgia" panose="02040502050405020303" pitchFamily="18" charset="0"/>
              </a:rPr>
              <a:t>Funding </a:t>
            </a:r>
            <a:r>
              <a:rPr lang="en-US" sz="2700" b="1" dirty="0" smtClean="0">
                <a:solidFill>
                  <a:srgbClr val="2F2F2F"/>
                </a:solidFill>
                <a:latin typeface="Georgia" panose="02040502050405020303" pitchFamily="18" charset="0"/>
              </a:rPr>
              <a:t>Amount</a:t>
            </a:r>
            <a:r>
              <a:rPr lang="en-US" sz="2700" b="1" dirty="0">
                <a:solidFill>
                  <a:srgbClr val="2F2F2F"/>
                </a:solidFill>
                <a:latin typeface="Georgia" panose="02040502050405020303" pitchFamily="18" charset="0"/>
              </a:rPr>
              <a:t> </a:t>
            </a:r>
            <a:r>
              <a:rPr lang="en-US" sz="2700" b="1" dirty="0" smtClean="0">
                <a:solidFill>
                  <a:srgbClr val="2F2F2F"/>
                </a:solidFill>
                <a:latin typeface="Georgia" panose="02040502050405020303" pitchFamily="18" charset="0"/>
              </a:rPr>
              <a:t>(As </a:t>
            </a:r>
            <a:r>
              <a:rPr lang="en-US" sz="2700" b="1" dirty="0">
                <a:solidFill>
                  <a:srgbClr val="2F2F2F"/>
                </a:solidFill>
                <a:latin typeface="Georgia" panose="02040502050405020303" pitchFamily="18" charset="0"/>
              </a:rPr>
              <a:t>of Early </a:t>
            </a:r>
            <a:r>
              <a:rPr lang="en-US" sz="2700" b="1" dirty="0" smtClean="0">
                <a:solidFill>
                  <a:srgbClr val="2F2F2F"/>
                </a:solidFill>
                <a:latin typeface="Georgia" panose="02040502050405020303" pitchFamily="18" charset="0"/>
              </a:rPr>
              <a:t>September   2016)</a:t>
            </a:r>
            <a:endParaRPr lang="en-US" sz="2700" dirty="0"/>
          </a:p>
        </p:txBody>
      </p:sp>
      <p:graphicFrame>
        <p:nvGraphicFramePr>
          <p:cNvPr id="8" name="內容版面配置區 7"/>
          <p:cNvGraphicFramePr>
            <a:graphicFrameLocks noGrp="1"/>
          </p:cNvGraphicFramePr>
          <p:nvPr>
            <p:ph idx="1"/>
            <p:extLst>
              <p:ext uri="{D42A27DB-BD31-4B8C-83A1-F6EECF244321}">
                <p14:modId xmlns:p14="http://schemas.microsoft.com/office/powerpoint/2010/main" val="1275562071"/>
              </p:ext>
            </p:extLst>
          </p:nvPr>
        </p:nvGraphicFramePr>
        <p:xfrm>
          <a:off x="609441" y="1600201"/>
          <a:ext cx="10969943"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4" name="投影片編號版面配置區 3"/>
          <p:cNvSpPr>
            <a:spLocks noGrp="1"/>
          </p:cNvSpPr>
          <p:nvPr>
            <p:ph type="sldNum" sz="quarter" idx="12"/>
          </p:nvPr>
        </p:nvSpPr>
        <p:spPr/>
        <p:txBody>
          <a:bodyPr/>
          <a:lstStyle/>
          <a:p>
            <a:fld id="{73DA0BB7-265A-403C-9275-D587AB510EDC}" type="slidenum">
              <a:rPr lang="zh-TW" altLang="en-US" smtClean="0">
                <a:solidFill>
                  <a:prstClr val="black">
                    <a:tint val="75000"/>
                  </a:prstClr>
                </a:solidFill>
              </a:rPr>
              <a:pPr/>
              <a:t>9</a:t>
            </a:fld>
            <a:endParaRPr lang="zh-TW" altLang="en-US">
              <a:solidFill>
                <a:prstClr val="black">
                  <a:tint val="75000"/>
                </a:prstClr>
              </a:solidFill>
            </a:endParaRPr>
          </a:p>
        </p:txBody>
      </p:sp>
      <p:graphicFrame>
        <p:nvGraphicFramePr>
          <p:cNvPr id="6" name="表格 5"/>
          <p:cNvGraphicFramePr>
            <a:graphicFrameLocks noGrp="1"/>
          </p:cNvGraphicFramePr>
          <p:nvPr>
            <p:extLst>
              <p:ext uri="{D42A27DB-BD31-4B8C-83A1-F6EECF244321}">
                <p14:modId xmlns:p14="http://schemas.microsoft.com/office/powerpoint/2010/main" val="1696957459"/>
              </p:ext>
            </p:extLst>
          </p:nvPr>
        </p:nvGraphicFramePr>
        <p:xfrm>
          <a:off x="3598785" y="1772817"/>
          <a:ext cx="5399764" cy="1791207"/>
        </p:xfrm>
        <a:graphic>
          <a:graphicData uri="http://schemas.openxmlformats.org/drawingml/2006/table">
            <a:tbl>
              <a:tblPr>
                <a:tableStyleId>{16D9F66E-5EB9-4882-86FB-DCBF35E3C3E4}</a:tableStyleId>
              </a:tblPr>
              <a:tblGrid>
                <a:gridCol w="2403363"/>
                <a:gridCol w="2996401"/>
              </a:tblGrid>
              <a:tr h="432047">
                <a:tc>
                  <a:txBody>
                    <a:bodyPr/>
                    <a:lstStyle/>
                    <a:p>
                      <a:pPr algn="ctr" fontAlgn="t"/>
                      <a:r>
                        <a:rPr lang="en-US" sz="2000" u="none" strike="noStrike" dirty="0">
                          <a:effectLst/>
                          <a:latin typeface="Georgia" panose="02040502050405020303" pitchFamily="18" charset="0"/>
                        </a:rPr>
                        <a:t>Average</a:t>
                      </a:r>
                      <a:endParaRPr lang="en-US" sz="2000" b="0" i="0" u="none" strike="noStrike" dirty="0">
                        <a:solidFill>
                          <a:srgbClr val="000000"/>
                        </a:solidFill>
                        <a:effectLst/>
                        <a:latin typeface="Georgia" panose="02040502050405020303" pitchFamily="18" charset="0"/>
                      </a:endParaRPr>
                    </a:p>
                  </a:txBody>
                  <a:tcPr marL="12697" marR="12697" marT="9525" marB="0"/>
                </a:tc>
                <a:tc>
                  <a:txBody>
                    <a:bodyPr/>
                    <a:lstStyle/>
                    <a:p>
                      <a:pPr algn="ctr" fontAlgn="t"/>
                      <a:r>
                        <a:rPr lang="en-US" sz="2000" b="0" i="0" u="none" strike="noStrike" dirty="0">
                          <a:solidFill>
                            <a:srgbClr val="000000"/>
                          </a:solidFill>
                          <a:effectLst/>
                          <a:latin typeface="Georgia" panose="02040502050405020303" pitchFamily="18" charset="0"/>
                        </a:rPr>
                        <a:t> HK$    </a:t>
                      </a:r>
                      <a:r>
                        <a:rPr lang="en-US" sz="2000" b="0" i="0" u="none" strike="noStrike" dirty="0" smtClean="0">
                          <a:solidFill>
                            <a:srgbClr val="000000"/>
                          </a:solidFill>
                          <a:effectLst/>
                          <a:latin typeface="Georgia" panose="02040502050405020303" pitchFamily="18" charset="0"/>
                        </a:rPr>
                        <a:t>538,300 </a:t>
                      </a:r>
                      <a:endParaRPr lang="en-US" sz="2000" b="0" i="0" u="none" strike="noStrike" dirty="0">
                        <a:solidFill>
                          <a:srgbClr val="000000"/>
                        </a:solidFill>
                        <a:effectLst/>
                        <a:latin typeface="Georgia" panose="02040502050405020303" pitchFamily="18" charset="0"/>
                      </a:endParaRPr>
                    </a:p>
                  </a:txBody>
                  <a:tcPr marL="12697" marR="12697" marT="9525" marB="0"/>
                </a:tc>
              </a:tr>
              <a:tr h="432048">
                <a:tc>
                  <a:txBody>
                    <a:bodyPr/>
                    <a:lstStyle/>
                    <a:p>
                      <a:pPr algn="ctr" fontAlgn="t"/>
                      <a:r>
                        <a:rPr lang="en-US" sz="2000" u="none" strike="noStrike" dirty="0">
                          <a:effectLst/>
                          <a:latin typeface="Georgia" panose="02040502050405020303" pitchFamily="18" charset="0"/>
                        </a:rPr>
                        <a:t>Median</a:t>
                      </a:r>
                      <a:endParaRPr lang="en-US" sz="2000" b="0" i="0" u="none" strike="noStrike" dirty="0">
                        <a:solidFill>
                          <a:srgbClr val="000000"/>
                        </a:solidFill>
                        <a:effectLst/>
                        <a:latin typeface="Georgia" panose="02040502050405020303" pitchFamily="18" charset="0"/>
                      </a:endParaRPr>
                    </a:p>
                  </a:txBody>
                  <a:tcPr marL="12697" marR="12697" marT="9525" marB="0"/>
                </a:tc>
                <a:tc>
                  <a:txBody>
                    <a:bodyPr/>
                    <a:lstStyle/>
                    <a:p>
                      <a:pPr algn="ctr" fontAlgn="t"/>
                      <a:r>
                        <a:rPr lang="en-US" sz="2000" b="0" i="0" u="none" strike="noStrike" dirty="0">
                          <a:solidFill>
                            <a:srgbClr val="000000"/>
                          </a:solidFill>
                          <a:effectLst/>
                          <a:latin typeface="Georgia" panose="02040502050405020303" pitchFamily="18" charset="0"/>
                        </a:rPr>
                        <a:t> HK$    </a:t>
                      </a:r>
                      <a:r>
                        <a:rPr lang="en-US" sz="2000" b="0" i="0" u="none" strike="noStrike" dirty="0" smtClean="0">
                          <a:solidFill>
                            <a:srgbClr val="000000"/>
                          </a:solidFill>
                          <a:effectLst/>
                          <a:latin typeface="Georgia" panose="02040502050405020303" pitchFamily="18" charset="0"/>
                        </a:rPr>
                        <a:t>518,262 </a:t>
                      </a:r>
                      <a:endParaRPr lang="en-US" sz="2000" b="0" i="0" u="none" strike="noStrike" dirty="0">
                        <a:solidFill>
                          <a:srgbClr val="000000"/>
                        </a:solidFill>
                        <a:effectLst/>
                        <a:latin typeface="Georgia" panose="02040502050405020303" pitchFamily="18" charset="0"/>
                      </a:endParaRPr>
                    </a:p>
                  </a:txBody>
                  <a:tcPr marL="12697" marR="12697" marT="9525" marB="0"/>
                </a:tc>
              </a:tr>
              <a:tr h="463556">
                <a:tc>
                  <a:txBody>
                    <a:bodyPr/>
                    <a:lstStyle/>
                    <a:p>
                      <a:pPr algn="ctr" fontAlgn="t"/>
                      <a:r>
                        <a:rPr lang="en-US" sz="2000" u="none" strike="noStrike" dirty="0">
                          <a:effectLst/>
                          <a:latin typeface="Georgia" panose="02040502050405020303" pitchFamily="18" charset="0"/>
                        </a:rPr>
                        <a:t>Maximum</a:t>
                      </a:r>
                      <a:endParaRPr lang="en-US" sz="2000" b="0" i="0" u="none" strike="noStrike" dirty="0">
                        <a:solidFill>
                          <a:srgbClr val="000000"/>
                        </a:solidFill>
                        <a:effectLst/>
                        <a:latin typeface="Georgia" panose="02040502050405020303" pitchFamily="18" charset="0"/>
                      </a:endParaRPr>
                    </a:p>
                  </a:txBody>
                  <a:tcPr marL="12697" marR="12697" marT="9525" marB="0"/>
                </a:tc>
                <a:tc>
                  <a:txBody>
                    <a:bodyPr/>
                    <a:lstStyle/>
                    <a:p>
                      <a:pPr algn="ctr" fontAlgn="t"/>
                      <a:r>
                        <a:rPr lang="en-US" sz="2000" b="0" i="0" u="none" strike="noStrike" dirty="0">
                          <a:solidFill>
                            <a:srgbClr val="000000"/>
                          </a:solidFill>
                          <a:effectLst/>
                          <a:latin typeface="Georgia" panose="02040502050405020303" pitchFamily="18" charset="0"/>
                        </a:rPr>
                        <a:t> HK$ </a:t>
                      </a:r>
                      <a:r>
                        <a:rPr lang="en-US" sz="2000" b="0" i="0" u="none" strike="noStrike" dirty="0" smtClean="0">
                          <a:solidFill>
                            <a:srgbClr val="000000"/>
                          </a:solidFill>
                          <a:effectLst/>
                          <a:latin typeface="Georgia" panose="02040502050405020303" pitchFamily="18" charset="0"/>
                        </a:rPr>
                        <a:t>1,636,653 </a:t>
                      </a:r>
                      <a:endParaRPr lang="en-US" sz="2000" b="0" i="0" u="none" strike="noStrike" dirty="0">
                        <a:solidFill>
                          <a:srgbClr val="000000"/>
                        </a:solidFill>
                        <a:effectLst/>
                        <a:latin typeface="Georgia" panose="02040502050405020303" pitchFamily="18" charset="0"/>
                      </a:endParaRPr>
                    </a:p>
                  </a:txBody>
                  <a:tcPr marL="12697" marR="12697" marT="9525" marB="0"/>
                </a:tc>
              </a:tr>
              <a:tr h="463556">
                <a:tc>
                  <a:txBody>
                    <a:bodyPr/>
                    <a:lstStyle/>
                    <a:p>
                      <a:pPr algn="ctr" fontAlgn="t"/>
                      <a:r>
                        <a:rPr lang="en-US" sz="2000" u="none" strike="noStrike" dirty="0">
                          <a:effectLst/>
                          <a:latin typeface="Georgia" panose="02040502050405020303" pitchFamily="18" charset="0"/>
                        </a:rPr>
                        <a:t>Minimum</a:t>
                      </a:r>
                      <a:endParaRPr lang="en-US" sz="2000" b="0" i="0" u="none" strike="noStrike" dirty="0">
                        <a:solidFill>
                          <a:srgbClr val="000000"/>
                        </a:solidFill>
                        <a:effectLst/>
                        <a:latin typeface="Georgia" panose="02040502050405020303" pitchFamily="18" charset="0"/>
                      </a:endParaRPr>
                    </a:p>
                  </a:txBody>
                  <a:tcPr marL="12697" marR="12697" marT="9525" marB="0"/>
                </a:tc>
                <a:tc>
                  <a:txBody>
                    <a:bodyPr/>
                    <a:lstStyle/>
                    <a:p>
                      <a:pPr algn="ctr" fontAlgn="t"/>
                      <a:r>
                        <a:rPr lang="en-US" sz="2000" b="0" i="0" u="none" strike="noStrike" dirty="0">
                          <a:solidFill>
                            <a:srgbClr val="000000"/>
                          </a:solidFill>
                          <a:effectLst/>
                          <a:latin typeface="Georgia" panose="02040502050405020303" pitchFamily="18" charset="0"/>
                        </a:rPr>
                        <a:t> HK$    </a:t>
                      </a:r>
                      <a:r>
                        <a:rPr lang="en-US" sz="2000" b="0" i="0" u="none" strike="noStrike" dirty="0" smtClean="0">
                          <a:solidFill>
                            <a:srgbClr val="000000"/>
                          </a:solidFill>
                          <a:effectLst/>
                          <a:latin typeface="Georgia" panose="02040502050405020303" pitchFamily="18" charset="0"/>
                        </a:rPr>
                        <a:t>157,895 </a:t>
                      </a:r>
                      <a:endParaRPr lang="en-US" sz="2000" b="0" i="0" u="none" strike="noStrike" dirty="0">
                        <a:solidFill>
                          <a:srgbClr val="000000"/>
                        </a:solidFill>
                        <a:effectLst/>
                        <a:latin typeface="Georgia" panose="02040502050405020303" pitchFamily="18" charset="0"/>
                      </a:endParaRPr>
                    </a:p>
                  </a:txBody>
                  <a:tcPr marL="12697" marR="12697" marT="9525" marB="0"/>
                </a:tc>
              </a:tr>
            </a:tbl>
          </a:graphicData>
        </a:graphic>
      </p:graphicFrame>
      <p:sp>
        <p:nvSpPr>
          <p:cNvPr id="7" name="文字方塊 6"/>
          <p:cNvSpPr txBox="1"/>
          <p:nvPr/>
        </p:nvSpPr>
        <p:spPr>
          <a:xfrm>
            <a:off x="1583086" y="4149080"/>
            <a:ext cx="1631756" cy="338554"/>
          </a:xfrm>
          <a:prstGeom prst="rect">
            <a:avLst/>
          </a:prstGeom>
          <a:noFill/>
        </p:spPr>
        <p:txBody>
          <a:bodyPr wrap="square" rtlCol="0">
            <a:spAutoFit/>
          </a:bodyPr>
          <a:lstStyle/>
          <a:p>
            <a:pPr algn="ctr"/>
            <a:r>
              <a:rPr lang="en-US" sz="1600" b="1" dirty="0" smtClean="0">
                <a:solidFill>
                  <a:srgbClr val="FF0000"/>
                </a:solidFill>
                <a:latin typeface="Georgia" panose="02040502050405020303" pitchFamily="18" charset="0"/>
              </a:rPr>
              <a:t>Average</a:t>
            </a:r>
            <a:endParaRPr lang="en-US" sz="1600" b="1" dirty="0">
              <a:solidFill>
                <a:srgbClr val="FF0000"/>
              </a:solidFill>
              <a:latin typeface="Georgia" panose="02040502050405020303" pitchFamily="18" charset="0"/>
            </a:endParaRPr>
          </a:p>
        </p:txBody>
      </p:sp>
    </p:spTree>
    <p:extLst>
      <p:ext uri="{BB962C8B-B14F-4D97-AF65-F5344CB8AC3E}">
        <p14:creationId xmlns:p14="http://schemas.microsoft.com/office/powerpoint/2010/main" val="35443895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ppt/theme/theme2.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Wisp</Template>
  <TotalTime>469</TotalTime>
  <Words>643</Words>
  <Application>Microsoft Office PowerPoint</Application>
  <PresentationFormat>自訂</PresentationFormat>
  <Paragraphs>211</Paragraphs>
  <Slides>15</Slides>
  <Notes>8</Notes>
  <HiddenSlides>0</HiddenSlides>
  <MMClips>0</MMClips>
  <ScaleCrop>false</ScaleCrop>
  <HeadingPairs>
    <vt:vector size="4" baseType="variant">
      <vt:variant>
        <vt:lpstr>佈景主題</vt:lpstr>
      </vt:variant>
      <vt:variant>
        <vt:i4>1</vt:i4>
      </vt:variant>
      <vt:variant>
        <vt:lpstr>投影片標題</vt:lpstr>
      </vt:variant>
      <vt:variant>
        <vt:i4>15</vt:i4>
      </vt:variant>
    </vt:vector>
  </HeadingPairs>
  <TitlesOfParts>
    <vt:vector size="16" baseType="lpstr">
      <vt:lpstr>Wisp</vt:lpstr>
      <vt:lpstr>Public Policy Research Funding Scheme: Experience Sharing</vt:lpstr>
      <vt:lpstr>About KW</vt:lpstr>
      <vt:lpstr>Why changed from RGC to CPU</vt:lpstr>
      <vt:lpstr>Indicative Research Areas &amp; Strategic   Themes </vt:lpstr>
      <vt:lpstr>Strategic Public Policy Research Funding Scheme </vt:lpstr>
      <vt:lpstr>Who are the PPR Reviewers?</vt:lpstr>
      <vt:lpstr>Duration of Granted Projects (As of Early September 2016)</vt:lpstr>
      <vt:lpstr>Duration of Granted Projects (As of Early September 2016)</vt:lpstr>
      <vt:lpstr>            Granted Funding Amount (As of Early September   2016)</vt:lpstr>
      <vt:lpstr>  Breakdown on Projects Granted to Each Institution           (UGC Funded Institutions)</vt:lpstr>
      <vt:lpstr>  Breakdown on Projects Granted to Each Institution (Self-   Financing Institutions)</vt:lpstr>
      <vt:lpstr>                       Breakdown on Projects Granted to Each Think Tank</vt:lpstr>
      <vt:lpstr>Elements of successful proposals</vt:lpstr>
      <vt:lpstr>FAQ</vt:lpstr>
      <vt:lpstr>            Thank You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Layout</dc:title>
  <dc:creator>KWC</dc:creator>
  <cp:lastModifiedBy>CHEUNG, Kwok Wah</cp:lastModifiedBy>
  <cp:revision>24</cp:revision>
  <dcterms:created xsi:type="dcterms:W3CDTF">2014-04-17T22:18:44Z</dcterms:created>
  <dcterms:modified xsi:type="dcterms:W3CDTF">2016-10-28T05:40:03Z</dcterms:modified>
</cp:coreProperties>
</file>